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handoutMasterIdLst>
    <p:handoutMasterId r:id="rId31"/>
  </p:handoutMasterIdLst>
  <p:sldIdLst>
    <p:sldId id="256" r:id="rId2"/>
    <p:sldId id="258" r:id="rId3"/>
    <p:sldId id="257"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2" r:id="rId19"/>
    <p:sldId id="293" r:id="rId20"/>
    <p:sldId id="291" r:id="rId21"/>
    <p:sldId id="264" r:id="rId22"/>
    <p:sldId id="266" r:id="rId23"/>
    <p:sldId id="268" r:id="rId24"/>
    <p:sldId id="265" r:id="rId25"/>
    <p:sldId id="273" r:id="rId26"/>
    <p:sldId id="269" r:id="rId27"/>
    <p:sldId id="270" r:id="rId28"/>
    <p:sldId id="27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6" d="100"/>
          <a:sy n="66" d="100"/>
        </p:scale>
        <p:origin x="-1422" y="-42"/>
      </p:cViewPr>
      <p:guideLst>
        <p:guide orient="horz" pos="2160"/>
        <p:guide pos="2880"/>
      </p:guideLst>
    </p:cSldViewPr>
  </p:slideViewPr>
  <p:outlineViewPr>
    <p:cViewPr>
      <p:scale>
        <a:sx n="33" d="100"/>
        <a:sy n="33" d="100"/>
      </p:scale>
      <p:origin x="210" y="48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04917-D868-48C0-A057-53B979388D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0FF86874-D067-4F0D-80DD-13FB0FDA7BC0}">
      <dgm:prSet phldrT="[Текст]"/>
      <dgm:spPr/>
      <dgm:t>
        <a:bodyPr/>
        <a:lstStyle/>
        <a:p>
          <a:r>
            <a:rPr lang="en-US" b="1" dirty="0" smtClean="0">
              <a:latin typeface="Arial (Основной текст)"/>
            </a:rPr>
            <a:t>Types of post-graduate education</a:t>
          </a:r>
          <a:endParaRPr lang="ru-RU" dirty="0"/>
        </a:p>
      </dgm:t>
    </dgm:pt>
    <dgm:pt modelId="{4FCA41E5-83A8-45CF-9A2C-C6ED3718BD5D}" type="parTrans" cxnId="{3C6BC29A-A8C8-4E18-9B0F-EDCBA91DE1C9}">
      <dgm:prSet/>
      <dgm:spPr/>
      <dgm:t>
        <a:bodyPr/>
        <a:lstStyle/>
        <a:p>
          <a:endParaRPr lang="ru-RU"/>
        </a:p>
      </dgm:t>
    </dgm:pt>
    <dgm:pt modelId="{DEA02DA1-B7EB-45AB-923B-3CA04BAB30E6}" type="sibTrans" cxnId="{3C6BC29A-A8C8-4E18-9B0F-EDCBA91DE1C9}">
      <dgm:prSet/>
      <dgm:spPr/>
      <dgm:t>
        <a:bodyPr/>
        <a:lstStyle/>
        <a:p>
          <a:endParaRPr lang="ru-RU"/>
        </a:p>
      </dgm:t>
    </dgm:pt>
    <dgm:pt modelId="{8AB84539-3954-4B48-8840-063BF1FD9994}">
      <dgm:prSet phldrT="[Текст]"/>
      <dgm:spPr/>
      <dgm:t>
        <a:bodyPr/>
        <a:lstStyle/>
        <a:p>
          <a:r>
            <a:rPr lang="en-US" dirty="0" smtClean="0"/>
            <a:t>Basic doctorate</a:t>
          </a:r>
          <a:endParaRPr lang="ru-RU" dirty="0"/>
        </a:p>
      </dgm:t>
    </dgm:pt>
    <dgm:pt modelId="{4D97EF35-8E5B-43C6-AA5B-A35091EAF695}" type="parTrans" cxnId="{2F53189C-CFE9-45D0-BC26-8631C8C32E74}">
      <dgm:prSet/>
      <dgm:spPr/>
      <dgm:t>
        <a:bodyPr/>
        <a:lstStyle/>
        <a:p>
          <a:endParaRPr lang="ru-RU"/>
        </a:p>
      </dgm:t>
    </dgm:pt>
    <dgm:pt modelId="{C56E918C-52CF-4C8A-903C-E4E671960B58}" type="sibTrans" cxnId="{2F53189C-CFE9-45D0-BC26-8631C8C32E74}">
      <dgm:prSet/>
      <dgm:spPr/>
      <dgm:t>
        <a:bodyPr/>
        <a:lstStyle/>
        <a:p>
          <a:endParaRPr lang="ru-RU"/>
        </a:p>
      </dgm:t>
    </dgm:pt>
    <dgm:pt modelId="{B0D64976-EE43-484A-8EF0-11F44FF443F2}">
      <dgm:prSet phldrT="[Текст]"/>
      <dgm:spPr/>
      <dgm:t>
        <a:bodyPr/>
        <a:lstStyle/>
        <a:p>
          <a:r>
            <a:rPr lang="en-US" dirty="0" smtClean="0"/>
            <a:t>Doctorate</a:t>
          </a:r>
          <a:endParaRPr lang="ru-RU" dirty="0"/>
        </a:p>
      </dgm:t>
    </dgm:pt>
    <dgm:pt modelId="{0A617C74-D2C1-4F99-982F-FEF51EECC070}" type="parTrans" cxnId="{1674DBBD-98E3-45CE-8FEF-C42EAAEF349E}">
      <dgm:prSet/>
      <dgm:spPr/>
      <dgm:t>
        <a:bodyPr/>
        <a:lstStyle/>
        <a:p>
          <a:endParaRPr lang="ru-RU"/>
        </a:p>
      </dgm:t>
    </dgm:pt>
    <dgm:pt modelId="{8B1BDF4E-B5C0-48AB-9A64-5420C3D7216C}" type="sibTrans" cxnId="{1674DBBD-98E3-45CE-8FEF-C42EAAEF349E}">
      <dgm:prSet/>
      <dgm:spPr/>
      <dgm:t>
        <a:bodyPr/>
        <a:lstStyle/>
        <a:p>
          <a:endParaRPr lang="ru-RU"/>
        </a:p>
      </dgm:t>
    </dgm:pt>
    <dgm:pt modelId="{CB2A3CB2-4DDD-4736-A1B2-B55A0BBC77DD}">
      <dgm:prSet phldrT="[Текст]"/>
      <dgm:spPr/>
      <dgm:t>
        <a:bodyPr/>
        <a:lstStyle/>
        <a:p>
          <a:r>
            <a:rPr lang="en-US" dirty="0" smtClean="0"/>
            <a:t>Duration</a:t>
          </a:r>
          <a:endParaRPr lang="ru-RU" dirty="0"/>
        </a:p>
      </dgm:t>
    </dgm:pt>
    <dgm:pt modelId="{26FFD152-142C-4146-B825-7E607AD29FD5}" type="parTrans" cxnId="{7D2A8BD0-1FD9-49D8-B09B-E26F68CE83C6}">
      <dgm:prSet/>
      <dgm:spPr/>
      <dgm:t>
        <a:bodyPr/>
        <a:lstStyle/>
        <a:p>
          <a:endParaRPr lang="ru-RU"/>
        </a:p>
      </dgm:t>
    </dgm:pt>
    <dgm:pt modelId="{3DC26039-6175-4D4D-885C-E74613421AD0}" type="sibTrans" cxnId="{7D2A8BD0-1FD9-49D8-B09B-E26F68CE83C6}">
      <dgm:prSet/>
      <dgm:spPr/>
      <dgm:t>
        <a:bodyPr/>
        <a:lstStyle/>
        <a:p>
          <a:endParaRPr lang="ru-RU"/>
        </a:p>
      </dgm:t>
    </dgm:pt>
    <dgm:pt modelId="{39A8821A-3C64-4966-918D-5046B432603D}">
      <dgm:prSet phldrT="[Текст]"/>
      <dgm:spPr/>
      <dgm:t>
        <a:bodyPr/>
        <a:lstStyle/>
        <a:p>
          <a:r>
            <a:rPr lang="en-US" dirty="0" smtClean="0"/>
            <a:t>Maximum - 3 year</a:t>
          </a:r>
          <a:endParaRPr lang="ru-RU" dirty="0"/>
        </a:p>
      </dgm:t>
    </dgm:pt>
    <dgm:pt modelId="{545CAAD4-4012-4C69-AF67-E2B3E8FE2014}" type="parTrans" cxnId="{DB44B713-5E84-47D1-8B09-C360237EDA65}">
      <dgm:prSet/>
      <dgm:spPr/>
      <dgm:t>
        <a:bodyPr/>
        <a:lstStyle/>
        <a:p>
          <a:endParaRPr lang="ru-RU"/>
        </a:p>
      </dgm:t>
    </dgm:pt>
    <dgm:pt modelId="{4FA90068-0CF2-4698-92AA-90A8A816139E}" type="sibTrans" cxnId="{DB44B713-5E84-47D1-8B09-C360237EDA65}">
      <dgm:prSet/>
      <dgm:spPr/>
      <dgm:t>
        <a:bodyPr/>
        <a:lstStyle/>
        <a:p>
          <a:endParaRPr lang="ru-RU"/>
        </a:p>
      </dgm:t>
    </dgm:pt>
    <dgm:pt modelId="{94568BFD-18B2-4D2A-8DD2-F4A7F18D7C15}">
      <dgm:prSet phldrT="[Текст]"/>
      <dgm:spPr/>
      <dgm:t>
        <a:bodyPr/>
        <a:lstStyle/>
        <a:p>
          <a:r>
            <a:rPr lang="en-US" dirty="0" smtClean="0"/>
            <a:t>Maternity leave – up to 3 years</a:t>
          </a:r>
          <a:endParaRPr lang="ru-RU" dirty="0"/>
        </a:p>
      </dgm:t>
    </dgm:pt>
    <dgm:pt modelId="{72B778FF-EC7C-42D8-8B9A-355D939EE225}" type="parTrans" cxnId="{3FF496FC-6215-461D-AD56-A879AD27174F}">
      <dgm:prSet/>
      <dgm:spPr/>
      <dgm:t>
        <a:bodyPr/>
        <a:lstStyle/>
        <a:p>
          <a:endParaRPr lang="ru-RU"/>
        </a:p>
      </dgm:t>
    </dgm:pt>
    <dgm:pt modelId="{1497485D-9996-4A9B-AAA1-2F749C1E091C}" type="sibTrans" cxnId="{3FF496FC-6215-461D-AD56-A879AD27174F}">
      <dgm:prSet/>
      <dgm:spPr/>
      <dgm:t>
        <a:bodyPr/>
        <a:lstStyle/>
        <a:p>
          <a:endParaRPr lang="ru-RU"/>
        </a:p>
      </dgm:t>
    </dgm:pt>
    <dgm:pt modelId="{C40BF7E2-256A-4C17-A7BC-3A40FC6BD4AF}">
      <dgm:prSet phldrT="[Текст]"/>
      <dgm:spPr/>
      <dgm:t>
        <a:bodyPr/>
        <a:lstStyle/>
        <a:p>
          <a:r>
            <a:rPr lang="en-US" dirty="0" smtClean="0"/>
            <a:t>Admission rules</a:t>
          </a:r>
          <a:endParaRPr lang="ru-RU" dirty="0"/>
        </a:p>
      </dgm:t>
    </dgm:pt>
    <dgm:pt modelId="{5526DB0C-416C-4824-AC68-EF374C21AF5B}" type="parTrans" cxnId="{D3EC6C61-BC6E-4E6B-AB45-145532606FA2}">
      <dgm:prSet/>
      <dgm:spPr/>
      <dgm:t>
        <a:bodyPr/>
        <a:lstStyle/>
        <a:p>
          <a:endParaRPr lang="ru-RU"/>
        </a:p>
      </dgm:t>
    </dgm:pt>
    <dgm:pt modelId="{2B0F4162-6873-4A82-B93E-4A948AECA0FF}" type="sibTrans" cxnId="{D3EC6C61-BC6E-4E6B-AB45-145532606FA2}">
      <dgm:prSet/>
      <dgm:spPr/>
      <dgm:t>
        <a:bodyPr/>
        <a:lstStyle/>
        <a:p>
          <a:endParaRPr lang="ru-RU"/>
        </a:p>
      </dgm:t>
    </dgm:pt>
    <dgm:pt modelId="{EF9ED9F6-E09D-47DC-A934-E948A69ACDCE}">
      <dgm:prSet phldrT="[Текст]"/>
      <dgm:spPr/>
      <dgm:t>
        <a:bodyPr/>
        <a:lstStyle/>
        <a:p>
          <a:r>
            <a:rPr lang="en-US" dirty="0" smtClean="0"/>
            <a:t>Entrance exams (Specialty, English) for Basic doctorate students</a:t>
          </a:r>
          <a:endParaRPr lang="ru-RU" dirty="0"/>
        </a:p>
      </dgm:t>
    </dgm:pt>
    <dgm:pt modelId="{1D710DA8-A1BB-4275-8052-C616C0FF3BC9}" type="parTrans" cxnId="{DC306B0C-A3C4-47C3-97B3-EFA28D02563A}">
      <dgm:prSet/>
      <dgm:spPr/>
      <dgm:t>
        <a:bodyPr/>
        <a:lstStyle/>
        <a:p>
          <a:endParaRPr lang="ru-RU"/>
        </a:p>
      </dgm:t>
    </dgm:pt>
    <dgm:pt modelId="{20690FD6-1F5C-43EA-B780-B7592AFD5A24}" type="sibTrans" cxnId="{DC306B0C-A3C4-47C3-97B3-EFA28D02563A}">
      <dgm:prSet/>
      <dgm:spPr/>
      <dgm:t>
        <a:bodyPr/>
        <a:lstStyle/>
        <a:p>
          <a:endParaRPr lang="ru-RU"/>
        </a:p>
      </dgm:t>
    </dgm:pt>
    <dgm:pt modelId="{82D29906-178E-4A03-8AA9-3B9B8591DA6D}">
      <dgm:prSet phldrT="[Текст]"/>
      <dgm:spPr/>
      <dgm:t>
        <a:bodyPr/>
        <a:lstStyle/>
        <a:p>
          <a:r>
            <a:rPr lang="en-US" dirty="0" smtClean="0"/>
            <a:t>Interview for Doctorate students and Independent doctorate candidates</a:t>
          </a:r>
          <a:endParaRPr lang="ru-RU" dirty="0"/>
        </a:p>
      </dgm:t>
    </dgm:pt>
    <dgm:pt modelId="{3DD57B03-E9FA-4C59-9B8C-1585E3203D20}" type="parTrans" cxnId="{A8F04D27-1D64-4C7D-9152-FA20F1671610}">
      <dgm:prSet/>
      <dgm:spPr/>
      <dgm:t>
        <a:bodyPr/>
        <a:lstStyle/>
        <a:p>
          <a:endParaRPr lang="ru-RU"/>
        </a:p>
      </dgm:t>
    </dgm:pt>
    <dgm:pt modelId="{1E190E6D-713B-4A7B-9B9B-DCE543829646}" type="sibTrans" cxnId="{A8F04D27-1D64-4C7D-9152-FA20F1671610}">
      <dgm:prSet/>
      <dgm:spPr/>
      <dgm:t>
        <a:bodyPr/>
        <a:lstStyle/>
        <a:p>
          <a:endParaRPr lang="ru-RU"/>
        </a:p>
      </dgm:t>
    </dgm:pt>
    <dgm:pt modelId="{0CCB189E-55F4-495B-BB0B-710173A62711}">
      <dgm:prSet phldrT="[Текст]"/>
      <dgm:spPr/>
      <dgm:t>
        <a:bodyPr/>
        <a:lstStyle/>
        <a:p>
          <a:r>
            <a:rPr lang="en-US" dirty="0" smtClean="0"/>
            <a:t>Independent doctorate </a:t>
          </a:r>
          <a:endParaRPr lang="ru-RU" dirty="0"/>
        </a:p>
      </dgm:t>
    </dgm:pt>
    <dgm:pt modelId="{4D148DDD-69A9-48AE-9C5E-A25C801BC890}" type="parTrans" cxnId="{BDF28D95-79C0-4A55-B83A-42B6E5F5F961}">
      <dgm:prSet/>
      <dgm:spPr/>
      <dgm:t>
        <a:bodyPr/>
        <a:lstStyle/>
        <a:p>
          <a:endParaRPr lang="ru-RU"/>
        </a:p>
      </dgm:t>
    </dgm:pt>
    <dgm:pt modelId="{46970801-EF03-4E02-9E4A-93FC4241F8C3}" type="sibTrans" cxnId="{BDF28D95-79C0-4A55-B83A-42B6E5F5F961}">
      <dgm:prSet/>
      <dgm:spPr/>
      <dgm:t>
        <a:bodyPr/>
        <a:lstStyle/>
        <a:p>
          <a:endParaRPr lang="ru-RU"/>
        </a:p>
      </dgm:t>
    </dgm:pt>
    <dgm:pt modelId="{4E3E7B64-9B79-4390-8BDF-04DF4FEE8341}">
      <dgm:prSet phldrT="[Текст]"/>
      <dgm:spPr/>
      <dgm:t>
        <a:bodyPr/>
        <a:lstStyle/>
        <a:p>
          <a:r>
            <a:rPr lang="en-US" dirty="0" smtClean="0"/>
            <a:t>Academic leave for sickness or military training</a:t>
          </a:r>
          <a:endParaRPr lang="ru-RU" dirty="0"/>
        </a:p>
      </dgm:t>
    </dgm:pt>
    <dgm:pt modelId="{CD8D9BFF-46CE-4A9F-816F-04C8DAF8770D}" type="parTrans" cxnId="{018776E0-C4D7-4E49-96BF-8ED2981A1F0F}">
      <dgm:prSet/>
      <dgm:spPr/>
      <dgm:t>
        <a:bodyPr/>
        <a:lstStyle/>
        <a:p>
          <a:endParaRPr lang="ru-RU"/>
        </a:p>
      </dgm:t>
    </dgm:pt>
    <dgm:pt modelId="{ECB86564-793A-42ED-8D9A-24BF39C21E33}" type="sibTrans" cxnId="{018776E0-C4D7-4E49-96BF-8ED2981A1F0F}">
      <dgm:prSet/>
      <dgm:spPr/>
      <dgm:t>
        <a:bodyPr/>
        <a:lstStyle/>
        <a:p>
          <a:endParaRPr lang="ru-RU"/>
        </a:p>
      </dgm:t>
    </dgm:pt>
    <dgm:pt modelId="{60EEC4BC-4A70-4CDF-B886-9DCFC59E667B}" type="pres">
      <dgm:prSet presAssocID="{C9504917-D868-48C0-A057-53B979388D87}" presName="Name0" presStyleCnt="0">
        <dgm:presLayoutVars>
          <dgm:dir/>
          <dgm:animLvl val="lvl"/>
          <dgm:resizeHandles val="exact"/>
        </dgm:presLayoutVars>
      </dgm:prSet>
      <dgm:spPr/>
      <dgm:t>
        <a:bodyPr/>
        <a:lstStyle/>
        <a:p>
          <a:endParaRPr lang="ru-RU"/>
        </a:p>
      </dgm:t>
    </dgm:pt>
    <dgm:pt modelId="{B60144B4-4EC2-4821-AB27-36AC56E98079}" type="pres">
      <dgm:prSet presAssocID="{0FF86874-D067-4F0D-80DD-13FB0FDA7BC0}" presName="linNode" presStyleCnt="0"/>
      <dgm:spPr/>
    </dgm:pt>
    <dgm:pt modelId="{FDA30021-C2BB-49CF-8480-1FE2E4A6A4F8}" type="pres">
      <dgm:prSet presAssocID="{0FF86874-D067-4F0D-80DD-13FB0FDA7BC0}" presName="parentText" presStyleLbl="node1" presStyleIdx="0" presStyleCnt="3">
        <dgm:presLayoutVars>
          <dgm:chMax val="1"/>
          <dgm:bulletEnabled val="1"/>
        </dgm:presLayoutVars>
      </dgm:prSet>
      <dgm:spPr/>
      <dgm:t>
        <a:bodyPr/>
        <a:lstStyle/>
        <a:p>
          <a:endParaRPr lang="ru-RU"/>
        </a:p>
      </dgm:t>
    </dgm:pt>
    <dgm:pt modelId="{28769C56-1AB2-432A-9BA6-64E757E42CDF}" type="pres">
      <dgm:prSet presAssocID="{0FF86874-D067-4F0D-80DD-13FB0FDA7BC0}" presName="descendantText" presStyleLbl="alignAccFollowNode1" presStyleIdx="0" presStyleCnt="3">
        <dgm:presLayoutVars>
          <dgm:bulletEnabled val="1"/>
        </dgm:presLayoutVars>
      </dgm:prSet>
      <dgm:spPr/>
      <dgm:t>
        <a:bodyPr/>
        <a:lstStyle/>
        <a:p>
          <a:endParaRPr lang="ru-RU"/>
        </a:p>
      </dgm:t>
    </dgm:pt>
    <dgm:pt modelId="{9E245B07-9288-4716-852F-AB3932D11302}" type="pres">
      <dgm:prSet presAssocID="{DEA02DA1-B7EB-45AB-923B-3CA04BAB30E6}" presName="sp" presStyleCnt="0"/>
      <dgm:spPr/>
    </dgm:pt>
    <dgm:pt modelId="{1DFA1689-713E-46C5-893E-EA35A8B1E47C}" type="pres">
      <dgm:prSet presAssocID="{CB2A3CB2-4DDD-4736-A1B2-B55A0BBC77DD}" presName="linNode" presStyleCnt="0"/>
      <dgm:spPr/>
    </dgm:pt>
    <dgm:pt modelId="{5BA91776-B620-4632-8A91-AB25AF63847E}" type="pres">
      <dgm:prSet presAssocID="{CB2A3CB2-4DDD-4736-A1B2-B55A0BBC77DD}" presName="parentText" presStyleLbl="node1" presStyleIdx="1" presStyleCnt="3">
        <dgm:presLayoutVars>
          <dgm:chMax val="1"/>
          <dgm:bulletEnabled val="1"/>
        </dgm:presLayoutVars>
      </dgm:prSet>
      <dgm:spPr/>
      <dgm:t>
        <a:bodyPr/>
        <a:lstStyle/>
        <a:p>
          <a:endParaRPr lang="ru-RU"/>
        </a:p>
      </dgm:t>
    </dgm:pt>
    <dgm:pt modelId="{40DCD2CC-E92F-494C-8C89-3132CA4A72BA}" type="pres">
      <dgm:prSet presAssocID="{CB2A3CB2-4DDD-4736-A1B2-B55A0BBC77DD}" presName="descendantText" presStyleLbl="alignAccFollowNode1" presStyleIdx="1" presStyleCnt="3">
        <dgm:presLayoutVars>
          <dgm:bulletEnabled val="1"/>
        </dgm:presLayoutVars>
      </dgm:prSet>
      <dgm:spPr/>
      <dgm:t>
        <a:bodyPr/>
        <a:lstStyle/>
        <a:p>
          <a:endParaRPr lang="ru-RU"/>
        </a:p>
      </dgm:t>
    </dgm:pt>
    <dgm:pt modelId="{40B5D6BB-0439-4695-B80B-4668FC42C47A}" type="pres">
      <dgm:prSet presAssocID="{3DC26039-6175-4D4D-885C-E74613421AD0}" presName="sp" presStyleCnt="0"/>
      <dgm:spPr/>
    </dgm:pt>
    <dgm:pt modelId="{BC8276DE-1DEF-42BC-BCFC-236D5E864965}" type="pres">
      <dgm:prSet presAssocID="{C40BF7E2-256A-4C17-A7BC-3A40FC6BD4AF}" presName="linNode" presStyleCnt="0"/>
      <dgm:spPr/>
    </dgm:pt>
    <dgm:pt modelId="{68C137CD-6103-4AC8-A855-A4C0BD844F1E}" type="pres">
      <dgm:prSet presAssocID="{C40BF7E2-256A-4C17-A7BC-3A40FC6BD4AF}" presName="parentText" presStyleLbl="node1" presStyleIdx="2" presStyleCnt="3">
        <dgm:presLayoutVars>
          <dgm:chMax val="1"/>
          <dgm:bulletEnabled val="1"/>
        </dgm:presLayoutVars>
      </dgm:prSet>
      <dgm:spPr/>
      <dgm:t>
        <a:bodyPr/>
        <a:lstStyle/>
        <a:p>
          <a:endParaRPr lang="ru-RU"/>
        </a:p>
      </dgm:t>
    </dgm:pt>
    <dgm:pt modelId="{626D238F-25D9-48B0-871D-6D00CCD6D903}" type="pres">
      <dgm:prSet presAssocID="{C40BF7E2-256A-4C17-A7BC-3A40FC6BD4AF}" presName="descendantText" presStyleLbl="alignAccFollowNode1" presStyleIdx="2" presStyleCnt="3">
        <dgm:presLayoutVars>
          <dgm:bulletEnabled val="1"/>
        </dgm:presLayoutVars>
      </dgm:prSet>
      <dgm:spPr/>
      <dgm:t>
        <a:bodyPr/>
        <a:lstStyle/>
        <a:p>
          <a:endParaRPr lang="ru-RU"/>
        </a:p>
      </dgm:t>
    </dgm:pt>
  </dgm:ptLst>
  <dgm:cxnLst>
    <dgm:cxn modelId="{BDF28D95-79C0-4A55-B83A-42B6E5F5F961}" srcId="{0FF86874-D067-4F0D-80DD-13FB0FDA7BC0}" destId="{0CCB189E-55F4-495B-BB0B-710173A62711}" srcOrd="2" destOrd="0" parTransId="{4D148DDD-69A9-48AE-9C5E-A25C801BC890}" sibTransId="{46970801-EF03-4E02-9E4A-93FC4241F8C3}"/>
    <dgm:cxn modelId="{7D2A8BD0-1FD9-49D8-B09B-E26F68CE83C6}" srcId="{C9504917-D868-48C0-A057-53B979388D87}" destId="{CB2A3CB2-4DDD-4736-A1B2-B55A0BBC77DD}" srcOrd="1" destOrd="0" parTransId="{26FFD152-142C-4146-B825-7E607AD29FD5}" sibTransId="{3DC26039-6175-4D4D-885C-E74613421AD0}"/>
    <dgm:cxn modelId="{DE05C7EF-8479-4414-9CF3-83CC37E52E4E}" type="presOf" srcId="{C9504917-D868-48C0-A057-53B979388D87}" destId="{60EEC4BC-4A70-4CDF-B886-9DCFC59E667B}" srcOrd="0" destOrd="0" presId="urn:microsoft.com/office/officeart/2005/8/layout/vList5"/>
    <dgm:cxn modelId="{8BD954AC-F6BB-4E47-BA43-F9D905F2116F}" type="presOf" srcId="{0FF86874-D067-4F0D-80DD-13FB0FDA7BC0}" destId="{FDA30021-C2BB-49CF-8480-1FE2E4A6A4F8}" srcOrd="0" destOrd="0" presId="urn:microsoft.com/office/officeart/2005/8/layout/vList5"/>
    <dgm:cxn modelId="{6A88D0DD-E7F5-4589-B44B-2102F72907A4}" type="presOf" srcId="{94568BFD-18B2-4D2A-8DD2-F4A7F18D7C15}" destId="{40DCD2CC-E92F-494C-8C89-3132CA4A72BA}" srcOrd="0" destOrd="1" presId="urn:microsoft.com/office/officeart/2005/8/layout/vList5"/>
    <dgm:cxn modelId="{DCDFF920-56A2-498C-83C0-721152B886B1}" type="presOf" srcId="{8AB84539-3954-4B48-8840-063BF1FD9994}" destId="{28769C56-1AB2-432A-9BA6-64E757E42CDF}" srcOrd="0" destOrd="0" presId="urn:microsoft.com/office/officeart/2005/8/layout/vList5"/>
    <dgm:cxn modelId="{DC306B0C-A3C4-47C3-97B3-EFA28D02563A}" srcId="{C40BF7E2-256A-4C17-A7BC-3A40FC6BD4AF}" destId="{EF9ED9F6-E09D-47DC-A934-E948A69ACDCE}" srcOrd="0" destOrd="0" parTransId="{1D710DA8-A1BB-4275-8052-C616C0FF3BC9}" sibTransId="{20690FD6-1F5C-43EA-B780-B7592AFD5A24}"/>
    <dgm:cxn modelId="{20D874ED-CF11-4243-B236-DB313846671A}" type="presOf" srcId="{39A8821A-3C64-4966-918D-5046B432603D}" destId="{40DCD2CC-E92F-494C-8C89-3132CA4A72BA}" srcOrd="0" destOrd="0" presId="urn:microsoft.com/office/officeart/2005/8/layout/vList5"/>
    <dgm:cxn modelId="{0B67AC50-6942-498B-AF6A-6867F2A6C293}" type="presOf" srcId="{82D29906-178E-4A03-8AA9-3B9B8591DA6D}" destId="{626D238F-25D9-48B0-871D-6D00CCD6D903}" srcOrd="0" destOrd="1" presId="urn:microsoft.com/office/officeart/2005/8/layout/vList5"/>
    <dgm:cxn modelId="{DB44B713-5E84-47D1-8B09-C360237EDA65}" srcId="{CB2A3CB2-4DDD-4736-A1B2-B55A0BBC77DD}" destId="{39A8821A-3C64-4966-918D-5046B432603D}" srcOrd="0" destOrd="0" parTransId="{545CAAD4-4012-4C69-AF67-E2B3E8FE2014}" sibTransId="{4FA90068-0CF2-4698-92AA-90A8A816139E}"/>
    <dgm:cxn modelId="{2F53189C-CFE9-45D0-BC26-8631C8C32E74}" srcId="{0FF86874-D067-4F0D-80DD-13FB0FDA7BC0}" destId="{8AB84539-3954-4B48-8840-063BF1FD9994}" srcOrd="0" destOrd="0" parTransId="{4D97EF35-8E5B-43C6-AA5B-A35091EAF695}" sibTransId="{C56E918C-52CF-4C8A-903C-E4E671960B58}"/>
    <dgm:cxn modelId="{3FF496FC-6215-461D-AD56-A879AD27174F}" srcId="{CB2A3CB2-4DDD-4736-A1B2-B55A0BBC77DD}" destId="{94568BFD-18B2-4D2A-8DD2-F4A7F18D7C15}" srcOrd="1" destOrd="0" parTransId="{72B778FF-EC7C-42D8-8B9A-355D939EE225}" sibTransId="{1497485D-9996-4A9B-AAA1-2F749C1E091C}"/>
    <dgm:cxn modelId="{3C6BC29A-A8C8-4E18-9B0F-EDCBA91DE1C9}" srcId="{C9504917-D868-48C0-A057-53B979388D87}" destId="{0FF86874-D067-4F0D-80DD-13FB0FDA7BC0}" srcOrd="0" destOrd="0" parTransId="{4FCA41E5-83A8-45CF-9A2C-C6ED3718BD5D}" sibTransId="{DEA02DA1-B7EB-45AB-923B-3CA04BAB30E6}"/>
    <dgm:cxn modelId="{1674DBBD-98E3-45CE-8FEF-C42EAAEF349E}" srcId="{0FF86874-D067-4F0D-80DD-13FB0FDA7BC0}" destId="{B0D64976-EE43-484A-8EF0-11F44FF443F2}" srcOrd="1" destOrd="0" parTransId="{0A617C74-D2C1-4F99-982F-FEF51EECC070}" sibTransId="{8B1BDF4E-B5C0-48AB-9A64-5420C3D7216C}"/>
    <dgm:cxn modelId="{94E8BFDB-8C08-4B49-A50A-2A152D16080C}" type="presOf" srcId="{EF9ED9F6-E09D-47DC-A934-E948A69ACDCE}" destId="{626D238F-25D9-48B0-871D-6D00CCD6D903}" srcOrd="0" destOrd="0" presId="urn:microsoft.com/office/officeart/2005/8/layout/vList5"/>
    <dgm:cxn modelId="{FE16855F-5551-4654-AA52-65AB4433A748}" type="presOf" srcId="{C40BF7E2-256A-4C17-A7BC-3A40FC6BD4AF}" destId="{68C137CD-6103-4AC8-A855-A4C0BD844F1E}" srcOrd="0" destOrd="0" presId="urn:microsoft.com/office/officeart/2005/8/layout/vList5"/>
    <dgm:cxn modelId="{D3EC6C61-BC6E-4E6B-AB45-145532606FA2}" srcId="{C9504917-D868-48C0-A057-53B979388D87}" destId="{C40BF7E2-256A-4C17-A7BC-3A40FC6BD4AF}" srcOrd="2" destOrd="0" parTransId="{5526DB0C-416C-4824-AC68-EF374C21AF5B}" sibTransId="{2B0F4162-6873-4A82-B93E-4A948AECA0FF}"/>
    <dgm:cxn modelId="{A8F04D27-1D64-4C7D-9152-FA20F1671610}" srcId="{C40BF7E2-256A-4C17-A7BC-3A40FC6BD4AF}" destId="{82D29906-178E-4A03-8AA9-3B9B8591DA6D}" srcOrd="1" destOrd="0" parTransId="{3DD57B03-E9FA-4C59-9B8C-1585E3203D20}" sibTransId="{1E190E6D-713B-4A7B-9B9B-DCE543829646}"/>
    <dgm:cxn modelId="{38224CB7-0E66-4013-85C7-FDA6376008BF}" type="presOf" srcId="{CB2A3CB2-4DDD-4736-A1B2-B55A0BBC77DD}" destId="{5BA91776-B620-4632-8A91-AB25AF63847E}" srcOrd="0" destOrd="0" presId="urn:microsoft.com/office/officeart/2005/8/layout/vList5"/>
    <dgm:cxn modelId="{CD779B9A-4BA5-4ACE-8D67-410A52DE6DD2}" type="presOf" srcId="{B0D64976-EE43-484A-8EF0-11F44FF443F2}" destId="{28769C56-1AB2-432A-9BA6-64E757E42CDF}" srcOrd="0" destOrd="1" presId="urn:microsoft.com/office/officeart/2005/8/layout/vList5"/>
    <dgm:cxn modelId="{018776E0-C4D7-4E49-96BF-8ED2981A1F0F}" srcId="{CB2A3CB2-4DDD-4736-A1B2-B55A0BBC77DD}" destId="{4E3E7B64-9B79-4390-8BDF-04DF4FEE8341}" srcOrd="2" destOrd="0" parTransId="{CD8D9BFF-46CE-4A9F-816F-04C8DAF8770D}" sibTransId="{ECB86564-793A-42ED-8D9A-24BF39C21E33}"/>
    <dgm:cxn modelId="{D2A8B9D1-4B06-4DCA-8A0D-A46185F833DB}" type="presOf" srcId="{4E3E7B64-9B79-4390-8BDF-04DF4FEE8341}" destId="{40DCD2CC-E92F-494C-8C89-3132CA4A72BA}" srcOrd="0" destOrd="2" presId="urn:microsoft.com/office/officeart/2005/8/layout/vList5"/>
    <dgm:cxn modelId="{C2DEBE3C-B200-4589-A764-DA032F631144}" type="presOf" srcId="{0CCB189E-55F4-495B-BB0B-710173A62711}" destId="{28769C56-1AB2-432A-9BA6-64E757E42CDF}" srcOrd="0" destOrd="2" presId="urn:microsoft.com/office/officeart/2005/8/layout/vList5"/>
    <dgm:cxn modelId="{75DB66D0-C2F4-4941-A793-3DAA59BD05ED}" type="presParOf" srcId="{60EEC4BC-4A70-4CDF-B886-9DCFC59E667B}" destId="{B60144B4-4EC2-4821-AB27-36AC56E98079}" srcOrd="0" destOrd="0" presId="urn:microsoft.com/office/officeart/2005/8/layout/vList5"/>
    <dgm:cxn modelId="{1AD3857F-3415-46E1-89E9-ADD014B5B882}" type="presParOf" srcId="{B60144B4-4EC2-4821-AB27-36AC56E98079}" destId="{FDA30021-C2BB-49CF-8480-1FE2E4A6A4F8}" srcOrd="0" destOrd="0" presId="urn:microsoft.com/office/officeart/2005/8/layout/vList5"/>
    <dgm:cxn modelId="{55E5995C-D952-43B1-987B-D3B0646541CF}" type="presParOf" srcId="{B60144B4-4EC2-4821-AB27-36AC56E98079}" destId="{28769C56-1AB2-432A-9BA6-64E757E42CDF}" srcOrd="1" destOrd="0" presId="urn:microsoft.com/office/officeart/2005/8/layout/vList5"/>
    <dgm:cxn modelId="{9D0BB0FD-D21E-459E-A0F7-66FC0083FC7D}" type="presParOf" srcId="{60EEC4BC-4A70-4CDF-B886-9DCFC59E667B}" destId="{9E245B07-9288-4716-852F-AB3932D11302}" srcOrd="1" destOrd="0" presId="urn:microsoft.com/office/officeart/2005/8/layout/vList5"/>
    <dgm:cxn modelId="{9E5597E2-6FB9-49A3-A47B-4BA2D0ABEFC4}" type="presParOf" srcId="{60EEC4BC-4A70-4CDF-B886-9DCFC59E667B}" destId="{1DFA1689-713E-46C5-893E-EA35A8B1E47C}" srcOrd="2" destOrd="0" presId="urn:microsoft.com/office/officeart/2005/8/layout/vList5"/>
    <dgm:cxn modelId="{A8C215A9-9772-4A08-908E-B099EDC68AC8}" type="presParOf" srcId="{1DFA1689-713E-46C5-893E-EA35A8B1E47C}" destId="{5BA91776-B620-4632-8A91-AB25AF63847E}" srcOrd="0" destOrd="0" presId="urn:microsoft.com/office/officeart/2005/8/layout/vList5"/>
    <dgm:cxn modelId="{EC51637D-03C9-4A58-A175-C92D62EBBF78}" type="presParOf" srcId="{1DFA1689-713E-46C5-893E-EA35A8B1E47C}" destId="{40DCD2CC-E92F-494C-8C89-3132CA4A72BA}" srcOrd="1" destOrd="0" presId="urn:microsoft.com/office/officeart/2005/8/layout/vList5"/>
    <dgm:cxn modelId="{24B49415-E351-4766-8518-B9FA3254DC06}" type="presParOf" srcId="{60EEC4BC-4A70-4CDF-B886-9DCFC59E667B}" destId="{40B5D6BB-0439-4695-B80B-4668FC42C47A}" srcOrd="3" destOrd="0" presId="urn:microsoft.com/office/officeart/2005/8/layout/vList5"/>
    <dgm:cxn modelId="{788265BC-E838-4BBE-8622-9311AC022F65}" type="presParOf" srcId="{60EEC4BC-4A70-4CDF-B886-9DCFC59E667B}" destId="{BC8276DE-1DEF-42BC-BCFC-236D5E864965}" srcOrd="4" destOrd="0" presId="urn:microsoft.com/office/officeart/2005/8/layout/vList5"/>
    <dgm:cxn modelId="{5C1214F3-9479-4D2F-94BB-C21824C43CAB}" type="presParOf" srcId="{BC8276DE-1DEF-42BC-BCFC-236D5E864965}" destId="{68C137CD-6103-4AC8-A855-A4C0BD844F1E}" srcOrd="0" destOrd="0" presId="urn:microsoft.com/office/officeart/2005/8/layout/vList5"/>
    <dgm:cxn modelId="{CBF1841F-247D-4901-ACD8-00E4439BA993}" type="presParOf" srcId="{BC8276DE-1DEF-42BC-BCFC-236D5E864965}" destId="{626D238F-25D9-48B0-871D-6D00CCD6D90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04917-D868-48C0-A057-53B979388D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0FF86874-D067-4F0D-80DD-13FB0FDA7BC0}">
      <dgm:prSet phldrT="[Текст]"/>
      <dgm:spPr/>
      <dgm:t>
        <a:bodyPr/>
        <a:lstStyle/>
        <a:p>
          <a:r>
            <a:rPr lang="en-US" dirty="0" smtClean="0"/>
            <a:t>Scholarship</a:t>
          </a:r>
          <a:endParaRPr lang="ru-RU" dirty="0"/>
        </a:p>
      </dgm:t>
    </dgm:pt>
    <dgm:pt modelId="{4FCA41E5-83A8-45CF-9A2C-C6ED3718BD5D}" type="parTrans" cxnId="{3C6BC29A-A8C8-4E18-9B0F-EDCBA91DE1C9}">
      <dgm:prSet/>
      <dgm:spPr/>
      <dgm:t>
        <a:bodyPr/>
        <a:lstStyle/>
        <a:p>
          <a:endParaRPr lang="ru-RU"/>
        </a:p>
      </dgm:t>
    </dgm:pt>
    <dgm:pt modelId="{DEA02DA1-B7EB-45AB-923B-3CA04BAB30E6}" type="sibTrans" cxnId="{3C6BC29A-A8C8-4E18-9B0F-EDCBA91DE1C9}">
      <dgm:prSet/>
      <dgm:spPr/>
      <dgm:t>
        <a:bodyPr/>
        <a:lstStyle/>
        <a:p>
          <a:endParaRPr lang="ru-RU"/>
        </a:p>
      </dgm:t>
    </dgm:pt>
    <dgm:pt modelId="{8AB84539-3954-4B48-8840-063BF1FD9994}">
      <dgm:prSet phldrT="[Текст]" custT="1"/>
      <dgm:spPr/>
      <dgm:t>
        <a:bodyPr/>
        <a:lstStyle/>
        <a:p>
          <a:r>
            <a:rPr lang="en-US" sz="2000" dirty="0" smtClean="0"/>
            <a:t>Provided by Government  for all local doctorate candidates </a:t>
          </a:r>
          <a:endParaRPr lang="ru-RU" sz="2000" dirty="0"/>
        </a:p>
      </dgm:t>
    </dgm:pt>
    <dgm:pt modelId="{4D97EF35-8E5B-43C6-AA5B-A35091EAF695}" type="parTrans" cxnId="{2F53189C-CFE9-45D0-BC26-8631C8C32E74}">
      <dgm:prSet/>
      <dgm:spPr/>
      <dgm:t>
        <a:bodyPr/>
        <a:lstStyle/>
        <a:p>
          <a:endParaRPr lang="ru-RU"/>
        </a:p>
      </dgm:t>
    </dgm:pt>
    <dgm:pt modelId="{C56E918C-52CF-4C8A-903C-E4E671960B58}" type="sibTrans" cxnId="{2F53189C-CFE9-45D0-BC26-8631C8C32E74}">
      <dgm:prSet/>
      <dgm:spPr/>
      <dgm:t>
        <a:bodyPr/>
        <a:lstStyle/>
        <a:p>
          <a:endParaRPr lang="ru-RU"/>
        </a:p>
      </dgm:t>
    </dgm:pt>
    <dgm:pt modelId="{CB2A3CB2-4DDD-4736-A1B2-B55A0BBC77DD}">
      <dgm:prSet phldrT="[Текст]"/>
      <dgm:spPr/>
      <dgm:t>
        <a:bodyPr/>
        <a:lstStyle/>
        <a:p>
          <a:r>
            <a:rPr lang="en-US" dirty="0" smtClean="0"/>
            <a:t>Tuition fee</a:t>
          </a:r>
          <a:endParaRPr lang="ru-RU" dirty="0"/>
        </a:p>
      </dgm:t>
    </dgm:pt>
    <dgm:pt modelId="{26FFD152-142C-4146-B825-7E607AD29FD5}" type="parTrans" cxnId="{7D2A8BD0-1FD9-49D8-B09B-E26F68CE83C6}">
      <dgm:prSet/>
      <dgm:spPr/>
      <dgm:t>
        <a:bodyPr/>
        <a:lstStyle/>
        <a:p>
          <a:endParaRPr lang="ru-RU"/>
        </a:p>
      </dgm:t>
    </dgm:pt>
    <dgm:pt modelId="{3DC26039-6175-4D4D-885C-E74613421AD0}" type="sibTrans" cxnId="{7D2A8BD0-1FD9-49D8-B09B-E26F68CE83C6}">
      <dgm:prSet/>
      <dgm:spPr/>
      <dgm:t>
        <a:bodyPr/>
        <a:lstStyle/>
        <a:p>
          <a:endParaRPr lang="ru-RU"/>
        </a:p>
      </dgm:t>
    </dgm:pt>
    <dgm:pt modelId="{39A8821A-3C64-4966-918D-5046B432603D}">
      <dgm:prSet phldrT="[Текст]" custT="1"/>
      <dgm:spPr/>
      <dgm:t>
        <a:bodyPr/>
        <a:lstStyle/>
        <a:p>
          <a:r>
            <a:rPr lang="en-US" sz="2000" dirty="0" smtClean="0"/>
            <a:t>All international doctorate candidates</a:t>
          </a:r>
          <a:endParaRPr lang="ru-RU" sz="2000" dirty="0"/>
        </a:p>
      </dgm:t>
    </dgm:pt>
    <dgm:pt modelId="{545CAAD4-4012-4C69-AF67-E2B3E8FE2014}" type="parTrans" cxnId="{DB44B713-5E84-47D1-8B09-C360237EDA65}">
      <dgm:prSet/>
      <dgm:spPr/>
      <dgm:t>
        <a:bodyPr/>
        <a:lstStyle/>
        <a:p>
          <a:endParaRPr lang="ru-RU"/>
        </a:p>
      </dgm:t>
    </dgm:pt>
    <dgm:pt modelId="{4FA90068-0CF2-4698-92AA-90A8A816139E}" type="sibTrans" cxnId="{DB44B713-5E84-47D1-8B09-C360237EDA65}">
      <dgm:prSet/>
      <dgm:spPr/>
      <dgm:t>
        <a:bodyPr/>
        <a:lstStyle/>
        <a:p>
          <a:endParaRPr lang="ru-RU"/>
        </a:p>
      </dgm:t>
    </dgm:pt>
    <dgm:pt modelId="{C40BF7E2-256A-4C17-A7BC-3A40FC6BD4AF}">
      <dgm:prSet phldrT="[Текст]"/>
      <dgm:spPr/>
      <dgm:t>
        <a:bodyPr/>
        <a:lstStyle/>
        <a:p>
          <a:r>
            <a:rPr lang="en-US" dirty="0" smtClean="0"/>
            <a:t>Admission rules</a:t>
          </a:r>
          <a:endParaRPr lang="ru-RU" dirty="0"/>
        </a:p>
      </dgm:t>
    </dgm:pt>
    <dgm:pt modelId="{5526DB0C-416C-4824-AC68-EF374C21AF5B}" type="parTrans" cxnId="{D3EC6C61-BC6E-4E6B-AB45-145532606FA2}">
      <dgm:prSet/>
      <dgm:spPr/>
      <dgm:t>
        <a:bodyPr/>
        <a:lstStyle/>
        <a:p>
          <a:endParaRPr lang="ru-RU"/>
        </a:p>
      </dgm:t>
    </dgm:pt>
    <dgm:pt modelId="{2B0F4162-6873-4A82-B93E-4A948AECA0FF}" type="sibTrans" cxnId="{D3EC6C61-BC6E-4E6B-AB45-145532606FA2}">
      <dgm:prSet/>
      <dgm:spPr/>
      <dgm:t>
        <a:bodyPr/>
        <a:lstStyle/>
        <a:p>
          <a:endParaRPr lang="ru-RU"/>
        </a:p>
      </dgm:t>
    </dgm:pt>
    <dgm:pt modelId="{EF9ED9F6-E09D-47DC-A934-E948A69ACDCE}">
      <dgm:prSet phldrT="[Текст]" custT="1"/>
      <dgm:spPr/>
      <dgm:t>
        <a:bodyPr/>
        <a:lstStyle/>
        <a:p>
          <a:r>
            <a:rPr lang="en-US" sz="1800" dirty="0" smtClean="0"/>
            <a:t>For Basic and Independent doctorate students: holders of Magister degree or Specialist Diploma; scientific achievements (at least 1 scientific  article and 2 conference abstracts)</a:t>
          </a:r>
          <a:endParaRPr lang="ru-RU" sz="1800" dirty="0"/>
        </a:p>
      </dgm:t>
    </dgm:pt>
    <dgm:pt modelId="{1D710DA8-A1BB-4275-8052-C616C0FF3BC9}" type="parTrans" cxnId="{DC306B0C-A3C4-47C3-97B3-EFA28D02563A}">
      <dgm:prSet/>
      <dgm:spPr/>
      <dgm:t>
        <a:bodyPr/>
        <a:lstStyle/>
        <a:p>
          <a:endParaRPr lang="ru-RU"/>
        </a:p>
      </dgm:t>
    </dgm:pt>
    <dgm:pt modelId="{20690FD6-1F5C-43EA-B780-B7592AFD5A24}" type="sibTrans" cxnId="{DC306B0C-A3C4-47C3-97B3-EFA28D02563A}">
      <dgm:prSet/>
      <dgm:spPr/>
      <dgm:t>
        <a:bodyPr/>
        <a:lstStyle/>
        <a:p>
          <a:endParaRPr lang="ru-RU"/>
        </a:p>
      </dgm:t>
    </dgm:pt>
    <dgm:pt modelId="{82D29906-178E-4A03-8AA9-3B9B8591DA6D}">
      <dgm:prSet phldrT="[Текст]" custT="1"/>
      <dgm:spPr/>
      <dgm:t>
        <a:bodyPr/>
        <a:lstStyle/>
        <a:p>
          <a:r>
            <a:rPr lang="en-US" sz="1800" dirty="0" smtClean="0"/>
            <a:t>For Doctorate and Independent doctorate candidates: holders of Candidate of Science Degree or PhD;   scientific achievements (3 scientific  article and 2 conference abstracts)</a:t>
          </a:r>
          <a:endParaRPr lang="ru-RU" sz="1800" dirty="0"/>
        </a:p>
      </dgm:t>
    </dgm:pt>
    <dgm:pt modelId="{3DD57B03-E9FA-4C59-9B8C-1585E3203D20}" type="parTrans" cxnId="{A8F04D27-1D64-4C7D-9152-FA20F1671610}">
      <dgm:prSet/>
      <dgm:spPr/>
      <dgm:t>
        <a:bodyPr/>
        <a:lstStyle/>
        <a:p>
          <a:endParaRPr lang="ru-RU"/>
        </a:p>
      </dgm:t>
    </dgm:pt>
    <dgm:pt modelId="{1E190E6D-713B-4A7B-9B9B-DCE543829646}" type="sibTrans" cxnId="{A8F04D27-1D64-4C7D-9152-FA20F1671610}">
      <dgm:prSet/>
      <dgm:spPr/>
      <dgm:t>
        <a:bodyPr/>
        <a:lstStyle/>
        <a:p>
          <a:endParaRPr lang="ru-RU"/>
        </a:p>
      </dgm:t>
    </dgm:pt>
    <dgm:pt modelId="{F6B15AA5-59E1-400E-B145-A78162D43F65}">
      <dgm:prSet/>
      <dgm:spPr/>
      <dgm:t>
        <a:bodyPr/>
        <a:lstStyle/>
        <a:p>
          <a:r>
            <a:rPr lang="en-US" dirty="0" smtClean="0"/>
            <a:t>Admission rules</a:t>
          </a:r>
          <a:endParaRPr lang="ru-RU" dirty="0"/>
        </a:p>
      </dgm:t>
    </dgm:pt>
    <dgm:pt modelId="{56574261-5458-418B-8090-DEFA3FE29B76}" type="parTrans" cxnId="{CFED10F0-BBEF-4432-836B-BD4FDB4C2FE0}">
      <dgm:prSet/>
      <dgm:spPr/>
      <dgm:t>
        <a:bodyPr/>
        <a:lstStyle/>
        <a:p>
          <a:endParaRPr lang="ru-RU"/>
        </a:p>
      </dgm:t>
    </dgm:pt>
    <dgm:pt modelId="{CE89C56F-0BC7-4F00-9758-545375C3DE52}" type="sibTrans" cxnId="{CFED10F0-BBEF-4432-836B-BD4FDB4C2FE0}">
      <dgm:prSet/>
      <dgm:spPr/>
      <dgm:t>
        <a:bodyPr/>
        <a:lstStyle/>
        <a:p>
          <a:endParaRPr lang="ru-RU"/>
        </a:p>
      </dgm:t>
    </dgm:pt>
    <dgm:pt modelId="{F93768B2-4A11-4061-9AB2-F878A81402BB}">
      <dgm:prSet custT="1"/>
      <dgm:spPr/>
      <dgm:t>
        <a:bodyPr/>
        <a:lstStyle/>
        <a:p>
          <a:r>
            <a:rPr lang="en-US" sz="1800" dirty="0" smtClean="0"/>
            <a:t>The Doctoral Candidate's basic specialty must correspond to the direction of doctoral studies</a:t>
          </a:r>
          <a:endParaRPr lang="ru-RU" sz="1800" dirty="0"/>
        </a:p>
      </dgm:t>
    </dgm:pt>
    <dgm:pt modelId="{4700317C-ACBD-4433-AAF9-00D3F93B0D68}" type="parTrans" cxnId="{8DDA50E4-77F0-45FA-82F6-027B13D634AC}">
      <dgm:prSet/>
      <dgm:spPr/>
      <dgm:t>
        <a:bodyPr/>
        <a:lstStyle/>
        <a:p>
          <a:endParaRPr lang="ru-RU"/>
        </a:p>
      </dgm:t>
    </dgm:pt>
    <dgm:pt modelId="{EC0F754C-5CC0-42DD-8852-852F5F3D9DEE}" type="sibTrans" cxnId="{8DDA50E4-77F0-45FA-82F6-027B13D634AC}">
      <dgm:prSet/>
      <dgm:spPr/>
      <dgm:t>
        <a:bodyPr/>
        <a:lstStyle/>
        <a:p>
          <a:endParaRPr lang="ru-RU"/>
        </a:p>
      </dgm:t>
    </dgm:pt>
    <dgm:pt modelId="{60EEC4BC-4A70-4CDF-B886-9DCFC59E667B}" type="pres">
      <dgm:prSet presAssocID="{C9504917-D868-48C0-A057-53B979388D87}" presName="Name0" presStyleCnt="0">
        <dgm:presLayoutVars>
          <dgm:dir/>
          <dgm:animLvl val="lvl"/>
          <dgm:resizeHandles val="exact"/>
        </dgm:presLayoutVars>
      </dgm:prSet>
      <dgm:spPr/>
      <dgm:t>
        <a:bodyPr/>
        <a:lstStyle/>
        <a:p>
          <a:endParaRPr lang="ru-RU"/>
        </a:p>
      </dgm:t>
    </dgm:pt>
    <dgm:pt modelId="{B60144B4-4EC2-4821-AB27-36AC56E98079}" type="pres">
      <dgm:prSet presAssocID="{0FF86874-D067-4F0D-80DD-13FB0FDA7BC0}" presName="linNode" presStyleCnt="0"/>
      <dgm:spPr/>
    </dgm:pt>
    <dgm:pt modelId="{FDA30021-C2BB-49CF-8480-1FE2E4A6A4F8}" type="pres">
      <dgm:prSet presAssocID="{0FF86874-D067-4F0D-80DD-13FB0FDA7BC0}" presName="parentText" presStyleLbl="node1" presStyleIdx="0" presStyleCnt="4">
        <dgm:presLayoutVars>
          <dgm:chMax val="1"/>
          <dgm:bulletEnabled val="1"/>
        </dgm:presLayoutVars>
      </dgm:prSet>
      <dgm:spPr/>
      <dgm:t>
        <a:bodyPr/>
        <a:lstStyle/>
        <a:p>
          <a:endParaRPr lang="ru-RU"/>
        </a:p>
      </dgm:t>
    </dgm:pt>
    <dgm:pt modelId="{28769C56-1AB2-432A-9BA6-64E757E42CDF}" type="pres">
      <dgm:prSet presAssocID="{0FF86874-D067-4F0D-80DD-13FB0FDA7BC0}" presName="descendantText" presStyleLbl="alignAccFollowNode1" presStyleIdx="0" presStyleCnt="4">
        <dgm:presLayoutVars>
          <dgm:bulletEnabled val="1"/>
        </dgm:presLayoutVars>
      </dgm:prSet>
      <dgm:spPr/>
      <dgm:t>
        <a:bodyPr/>
        <a:lstStyle/>
        <a:p>
          <a:endParaRPr lang="ru-RU"/>
        </a:p>
      </dgm:t>
    </dgm:pt>
    <dgm:pt modelId="{9E245B07-9288-4716-852F-AB3932D11302}" type="pres">
      <dgm:prSet presAssocID="{DEA02DA1-B7EB-45AB-923B-3CA04BAB30E6}" presName="sp" presStyleCnt="0"/>
      <dgm:spPr/>
    </dgm:pt>
    <dgm:pt modelId="{1DFA1689-713E-46C5-893E-EA35A8B1E47C}" type="pres">
      <dgm:prSet presAssocID="{CB2A3CB2-4DDD-4736-A1B2-B55A0BBC77DD}" presName="linNode" presStyleCnt="0"/>
      <dgm:spPr/>
    </dgm:pt>
    <dgm:pt modelId="{5BA91776-B620-4632-8A91-AB25AF63847E}" type="pres">
      <dgm:prSet presAssocID="{CB2A3CB2-4DDD-4736-A1B2-B55A0BBC77DD}" presName="parentText" presStyleLbl="node1" presStyleIdx="1" presStyleCnt="4">
        <dgm:presLayoutVars>
          <dgm:chMax val="1"/>
          <dgm:bulletEnabled val="1"/>
        </dgm:presLayoutVars>
      </dgm:prSet>
      <dgm:spPr/>
      <dgm:t>
        <a:bodyPr/>
        <a:lstStyle/>
        <a:p>
          <a:endParaRPr lang="ru-RU"/>
        </a:p>
      </dgm:t>
    </dgm:pt>
    <dgm:pt modelId="{40DCD2CC-E92F-494C-8C89-3132CA4A72BA}" type="pres">
      <dgm:prSet presAssocID="{CB2A3CB2-4DDD-4736-A1B2-B55A0BBC77DD}" presName="descendantText" presStyleLbl="alignAccFollowNode1" presStyleIdx="1" presStyleCnt="4">
        <dgm:presLayoutVars>
          <dgm:bulletEnabled val="1"/>
        </dgm:presLayoutVars>
      </dgm:prSet>
      <dgm:spPr/>
      <dgm:t>
        <a:bodyPr/>
        <a:lstStyle/>
        <a:p>
          <a:endParaRPr lang="ru-RU"/>
        </a:p>
      </dgm:t>
    </dgm:pt>
    <dgm:pt modelId="{40B5D6BB-0439-4695-B80B-4668FC42C47A}" type="pres">
      <dgm:prSet presAssocID="{3DC26039-6175-4D4D-885C-E74613421AD0}" presName="sp" presStyleCnt="0"/>
      <dgm:spPr/>
    </dgm:pt>
    <dgm:pt modelId="{BC8276DE-1DEF-42BC-BCFC-236D5E864965}" type="pres">
      <dgm:prSet presAssocID="{C40BF7E2-256A-4C17-A7BC-3A40FC6BD4AF}" presName="linNode" presStyleCnt="0"/>
      <dgm:spPr/>
    </dgm:pt>
    <dgm:pt modelId="{68C137CD-6103-4AC8-A855-A4C0BD844F1E}" type="pres">
      <dgm:prSet presAssocID="{C40BF7E2-256A-4C17-A7BC-3A40FC6BD4AF}" presName="parentText" presStyleLbl="node1" presStyleIdx="2" presStyleCnt="4" custScaleY="231594">
        <dgm:presLayoutVars>
          <dgm:chMax val="1"/>
          <dgm:bulletEnabled val="1"/>
        </dgm:presLayoutVars>
      </dgm:prSet>
      <dgm:spPr/>
      <dgm:t>
        <a:bodyPr/>
        <a:lstStyle/>
        <a:p>
          <a:endParaRPr lang="ru-RU"/>
        </a:p>
      </dgm:t>
    </dgm:pt>
    <dgm:pt modelId="{626D238F-25D9-48B0-871D-6D00CCD6D903}" type="pres">
      <dgm:prSet presAssocID="{C40BF7E2-256A-4C17-A7BC-3A40FC6BD4AF}" presName="descendantText" presStyleLbl="alignAccFollowNode1" presStyleIdx="2" presStyleCnt="4" custScaleY="475062">
        <dgm:presLayoutVars>
          <dgm:bulletEnabled val="1"/>
        </dgm:presLayoutVars>
      </dgm:prSet>
      <dgm:spPr/>
      <dgm:t>
        <a:bodyPr/>
        <a:lstStyle/>
        <a:p>
          <a:endParaRPr lang="ru-RU"/>
        </a:p>
      </dgm:t>
    </dgm:pt>
    <dgm:pt modelId="{D07C961E-17C2-47D0-8149-EE8CEC78DC48}" type="pres">
      <dgm:prSet presAssocID="{2B0F4162-6873-4A82-B93E-4A948AECA0FF}" presName="sp" presStyleCnt="0"/>
      <dgm:spPr/>
    </dgm:pt>
    <dgm:pt modelId="{86804850-3DA1-4DD3-93A0-4DE74882CDDC}" type="pres">
      <dgm:prSet presAssocID="{F6B15AA5-59E1-400E-B145-A78162D43F65}" presName="linNode" presStyleCnt="0"/>
      <dgm:spPr/>
    </dgm:pt>
    <dgm:pt modelId="{95AD3CA5-8C83-4113-AB27-4FA96542955B}" type="pres">
      <dgm:prSet presAssocID="{F6B15AA5-59E1-400E-B145-A78162D43F65}" presName="parentText" presStyleLbl="node1" presStyleIdx="3" presStyleCnt="4" custScaleY="157258">
        <dgm:presLayoutVars>
          <dgm:chMax val="1"/>
          <dgm:bulletEnabled val="1"/>
        </dgm:presLayoutVars>
      </dgm:prSet>
      <dgm:spPr/>
      <dgm:t>
        <a:bodyPr/>
        <a:lstStyle/>
        <a:p>
          <a:endParaRPr lang="ru-RU"/>
        </a:p>
      </dgm:t>
    </dgm:pt>
    <dgm:pt modelId="{731EC05A-7C95-4DFC-AF7A-FD38357083CA}" type="pres">
      <dgm:prSet presAssocID="{F6B15AA5-59E1-400E-B145-A78162D43F65}" presName="descendantText" presStyleLbl="alignAccFollowNode1" presStyleIdx="3" presStyleCnt="4" custScaleY="167478">
        <dgm:presLayoutVars>
          <dgm:bulletEnabled val="1"/>
        </dgm:presLayoutVars>
      </dgm:prSet>
      <dgm:spPr/>
      <dgm:t>
        <a:bodyPr/>
        <a:lstStyle/>
        <a:p>
          <a:endParaRPr lang="ru-RU"/>
        </a:p>
      </dgm:t>
    </dgm:pt>
  </dgm:ptLst>
  <dgm:cxnLst>
    <dgm:cxn modelId="{D818C55A-FD32-4F31-A03E-B6B620301700}" type="presOf" srcId="{82D29906-178E-4A03-8AA9-3B9B8591DA6D}" destId="{626D238F-25D9-48B0-871D-6D00CCD6D903}" srcOrd="0" destOrd="1" presId="urn:microsoft.com/office/officeart/2005/8/layout/vList5"/>
    <dgm:cxn modelId="{07871C36-8280-46A7-B1FE-747EFE273D11}" type="presOf" srcId="{39A8821A-3C64-4966-918D-5046B432603D}" destId="{40DCD2CC-E92F-494C-8C89-3132CA4A72BA}" srcOrd="0" destOrd="0" presId="urn:microsoft.com/office/officeart/2005/8/layout/vList5"/>
    <dgm:cxn modelId="{7D2A8BD0-1FD9-49D8-B09B-E26F68CE83C6}" srcId="{C9504917-D868-48C0-A057-53B979388D87}" destId="{CB2A3CB2-4DDD-4736-A1B2-B55A0BBC77DD}" srcOrd="1" destOrd="0" parTransId="{26FFD152-142C-4146-B825-7E607AD29FD5}" sibTransId="{3DC26039-6175-4D4D-885C-E74613421AD0}"/>
    <dgm:cxn modelId="{DC306B0C-A3C4-47C3-97B3-EFA28D02563A}" srcId="{C40BF7E2-256A-4C17-A7BC-3A40FC6BD4AF}" destId="{EF9ED9F6-E09D-47DC-A934-E948A69ACDCE}" srcOrd="0" destOrd="0" parTransId="{1D710DA8-A1BB-4275-8052-C616C0FF3BC9}" sibTransId="{20690FD6-1F5C-43EA-B780-B7592AFD5A24}"/>
    <dgm:cxn modelId="{A4BB3AD3-AB73-4C55-8A21-CF10B07F005E}" type="presOf" srcId="{8AB84539-3954-4B48-8840-063BF1FD9994}" destId="{28769C56-1AB2-432A-9BA6-64E757E42CDF}" srcOrd="0" destOrd="0" presId="urn:microsoft.com/office/officeart/2005/8/layout/vList5"/>
    <dgm:cxn modelId="{DB44B713-5E84-47D1-8B09-C360237EDA65}" srcId="{CB2A3CB2-4DDD-4736-A1B2-B55A0BBC77DD}" destId="{39A8821A-3C64-4966-918D-5046B432603D}" srcOrd="0" destOrd="0" parTransId="{545CAAD4-4012-4C69-AF67-E2B3E8FE2014}" sibTransId="{4FA90068-0CF2-4698-92AA-90A8A816139E}"/>
    <dgm:cxn modelId="{2F53189C-CFE9-45D0-BC26-8631C8C32E74}" srcId="{0FF86874-D067-4F0D-80DD-13FB0FDA7BC0}" destId="{8AB84539-3954-4B48-8840-063BF1FD9994}" srcOrd="0" destOrd="0" parTransId="{4D97EF35-8E5B-43C6-AA5B-A35091EAF695}" sibTransId="{C56E918C-52CF-4C8A-903C-E4E671960B58}"/>
    <dgm:cxn modelId="{3C6BC29A-A8C8-4E18-9B0F-EDCBA91DE1C9}" srcId="{C9504917-D868-48C0-A057-53B979388D87}" destId="{0FF86874-D067-4F0D-80DD-13FB0FDA7BC0}" srcOrd="0" destOrd="0" parTransId="{4FCA41E5-83A8-45CF-9A2C-C6ED3718BD5D}" sibTransId="{DEA02DA1-B7EB-45AB-923B-3CA04BAB30E6}"/>
    <dgm:cxn modelId="{CFED10F0-BBEF-4432-836B-BD4FDB4C2FE0}" srcId="{C9504917-D868-48C0-A057-53B979388D87}" destId="{F6B15AA5-59E1-400E-B145-A78162D43F65}" srcOrd="3" destOrd="0" parTransId="{56574261-5458-418B-8090-DEFA3FE29B76}" sibTransId="{CE89C56F-0BC7-4F00-9758-545375C3DE52}"/>
    <dgm:cxn modelId="{0AE55A84-F5B6-45B0-B418-50FE47D671F9}" type="presOf" srcId="{0FF86874-D067-4F0D-80DD-13FB0FDA7BC0}" destId="{FDA30021-C2BB-49CF-8480-1FE2E4A6A4F8}" srcOrd="0" destOrd="0" presId="urn:microsoft.com/office/officeart/2005/8/layout/vList5"/>
    <dgm:cxn modelId="{D3EC6C61-BC6E-4E6B-AB45-145532606FA2}" srcId="{C9504917-D868-48C0-A057-53B979388D87}" destId="{C40BF7E2-256A-4C17-A7BC-3A40FC6BD4AF}" srcOrd="2" destOrd="0" parTransId="{5526DB0C-416C-4824-AC68-EF374C21AF5B}" sibTransId="{2B0F4162-6873-4A82-B93E-4A948AECA0FF}"/>
    <dgm:cxn modelId="{A8F04D27-1D64-4C7D-9152-FA20F1671610}" srcId="{C40BF7E2-256A-4C17-A7BC-3A40FC6BD4AF}" destId="{82D29906-178E-4A03-8AA9-3B9B8591DA6D}" srcOrd="1" destOrd="0" parTransId="{3DD57B03-E9FA-4C59-9B8C-1585E3203D20}" sibTransId="{1E190E6D-713B-4A7B-9B9B-DCE543829646}"/>
    <dgm:cxn modelId="{BAC50AFC-D506-4DA9-A5D1-7C24E7EAD38B}" type="presOf" srcId="{EF9ED9F6-E09D-47DC-A934-E948A69ACDCE}" destId="{626D238F-25D9-48B0-871D-6D00CCD6D903}" srcOrd="0" destOrd="0" presId="urn:microsoft.com/office/officeart/2005/8/layout/vList5"/>
    <dgm:cxn modelId="{58CA5A21-DFE4-41ED-B0AC-CA9D2AFA2BE6}" type="presOf" srcId="{F93768B2-4A11-4061-9AB2-F878A81402BB}" destId="{731EC05A-7C95-4DFC-AF7A-FD38357083CA}" srcOrd="0" destOrd="0" presId="urn:microsoft.com/office/officeart/2005/8/layout/vList5"/>
    <dgm:cxn modelId="{8DDA50E4-77F0-45FA-82F6-027B13D634AC}" srcId="{F6B15AA5-59E1-400E-B145-A78162D43F65}" destId="{F93768B2-4A11-4061-9AB2-F878A81402BB}" srcOrd="0" destOrd="0" parTransId="{4700317C-ACBD-4433-AAF9-00D3F93B0D68}" sibTransId="{EC0F754C-5CC0-42DD-8852-852F5F3D9DEE}"/>
    <dgm:cxn modelId="{90C6F2E9-6900-4F90-B0B6-DEAC8F13DBFD}" type="presOf" srcId="{C9504917-D868-48C0-A057-53B979388D87}" destId="{60EEC4BC-4A70-4CDF-B886-9DCFC59E667B}" srcOrd="0" destOrd="0" presId="urn:microsoft.com/office/officeart/2005/8/layout/vList5"/>
    <dgm:cxn modelId="{C079E26E-8454-416D-8F1E-B384F8C149B6}" type="presOf" srcId="{C40BF7E2-256A-4C17-A7BC-3A40FC6BD4AF}" destId="{68C137CD-6103-4AC8-A855-A4C0BD844F1E}" srcOrd="0" destOrd="0" presId="urn:microsoft.com/office/officeart/2005/8/layout/vList5"/>
    <dgm:cxn modelId="{03DA968C-7BA9-4458-A747-EC42DEC2678A}" type="presOf" srcId="{F6B15AA5-59E1-400E-B145-A78162D43F65}" destId="{95AD3CA5-8C83-4113-AB27-4FA96542955B}" srcOrd="0" destOrd="0" presId="urn:microsoft.com/office/officeart/2005/8/layout/vList5"/>
    <dgm:cxn modelId="{BED1C886-9516-440D-B602-7F3A2FD1BD10}" type="presOf" srcId="{CB2A3CB2-4DDD-4736-A1B2-B55A0BBC77DD}" destId="{5BA91776-B620-4632-8A91-AB25AF63847E}" srcOrd="0" destOrd="0" presId="urn:microsoft.com/office/officeart/2005/8/layout/vList5"/>
    <dgm:cxn modelId="{EF44AAE0-3100-499E-B855-8F2D81D3CF71}" type="presParOf" srcId="{60EEC4BC-4A70-4CDF-B886-9DCFC59E667B}" destId="{B60144B4-4EC2-4821-AB27-36AC56E98079}" srcOrd="0" destOrd="0" presId="urn:microsoft.com/office/officeart/2005/8/layout/vList5"/>
    <dgm:cxn modelId="{CA4A972E-EB8A-434D-8311-7E9079EAE6A6}" type="presParOf" srcId="{B60144B4-4EC2-4821-AB27-36AC56E98079}" destId="{FDA30021-C2BB-49CF-8480-1FE2E4A6A4F8}" srcOrd="0" destOrd="0" presId="urn:microsoft.com/office/officeart/2005/8/layout/vList5"/>
    <dgm:cxn modelId="{E2297C56-CEA8-4F1B-81A1-DA454AA21B45}" type="presParOf" srcId="{B60144B4-4EC2-4821-AB27-36AC56E98079}" destId="{28769C56-1AB2-432A-9BA6-64E757E42CDF}" srcOrd="1" destOrd="0" presId="urn:microsoft.com/office/officeart/2005/8/layout/vList5"/>
    <dgm:cxn modelId="{FC1F4A33-7456-4931-963C-F100DE3E9418}" type="presParOf" srcId="{60EEC4BC-4A70-4CDF-B886-9DCFC59E667B}" destId="{9E245B07-9288-4716-852F-AB3932D11302}" srcOrd="1" destOrd="0" presId="urn:microsoft.com/office/officeart/2005/8/layout/vList5"/>
    <dgm:cxn modelId="{AF7376FA-12A7-4434-BD9E-878D664AF9A5}" type="presParOf" srcId="{60EEC4BC-4A70-4CDF-B886-9DCFC59E667B}" destId="{1DFA1689-713E-46C5-893E-EA35A8B1E47C}" srcOrd="2" destOrd="0" presId="urn:microsoft.com/office/officeart/2005/8/layout/vList5"/>
    <dgm:cxn modelId="{8CBA4B1D-2FA0-40D7-AD84-649F08D6BF94}" type="presParOf" srcId="{1DFA1689-713E-46C5-893E-EA35A8B1E47C}" destId="{5BA91776-B620-4632-8A91-AB25AF63847E}" srcOrd="0" destOrd="0" presId="urn:microsoft.com/office/officeart/2005/8/layout/vList5"/>
    <dgm:cxn modelId="{D96A7B5C-227F-4CE6-BDD3-3696F1AA2C4B}" type="presParOf" srcId="{1DFA1689-713E-46C5-893E-EA35A8B1E47C}" destId="{40DCD2CC-E92F-494C-8C89-3132CA4A72BA}" srcOrd="1" destOrd="0" presId="urn:microsoft.com/office/officeart/2005/8/layout/vList5"/>
    <dgm:cxn modelId="{CEC2F23D-B9CD-4C25-BF02-B2D7B6C6AA81}" type="presParOf" srcId="{60EEC4BC-4A70-4CDF-B886-9DCFC59E667B}" destId="{40B5D6BB-0439-4695-B80B-4668FC42C47A}" srcOrd="3" destOrd="0" presId="urn:microsoft.com/office/officeart/2005/8/layout/vList5"/>
    <dgm:cxn modelId="{E5706C3B-936D-450E-BA76-CFD1B1FD3A9A}" type="presParOf" srcId="{60EEC4BC-4A70-4CDF-B886-9DCFC59E667B}" destId="{BC8276DE-1DEF-42BC-BCFC-236D5E864965}" srcOrd="4" destOrd="0" presId="urn:microsoft.com/office/officeart/2005/8/layout/vList5"/>
    <dgm:cxn modelId="{0869FE9F-3309-47FA-9142-FB7D7E9AB8BB}" type="presParOf" srcId="{BC8276DE-1DEF-42BC-BCFC-236D5E864965}" destId="{68C137CD-6103-4AC8-A855-A4C0BD844F1E}" srcOrd="0" destOrd="0" presId="urn:microsoft.com/office/officeart/2005/8/layout/vList5"/>
    <dgm:cxn modelId="{CA63FD87-34E5-481E-9E8A-0200E373CB2B}" type="presParOf" srcId="{BC8276DE-1DEF-42BC-BCFC-236D5E864965}" destId="{626D238F-25D9-48B0-871D-6D00CCD6D903}" srcOrd="1" destOrd="0" presId="urn:microsoft.com/office/officeart/2005/8/layout/vList5"/>
    <dgm:cxn modelId="{DE0B6162-C591-457F-BF1F-DFDE98D3B332}" type="presParOf" srcId="{60EEC4BC-4A70-4CDF-B886-9DCFC59E667B}" destId="{D07C961E-17C2-47D0-8149-EE8CEC78DC48}" srcOrd="5" destOrd="0" presId="urn:microsoft.com/office/officeart/2005/8/layout/vList5"/>
    <dgm:cxn modelId="{656326BB-A020-4A5A-8129-06C6C1AD75AC}" type="presParOf" srcId="{60EEC4BC-4A70-4CDF-B886-9DCFC59E667B}" destId="{86804850-3DA1-4DD3-93A0-4DE74882CDDC}" srcOrd="6" destOrd="0" presId="urn:microsoft.com/office/officeart/2005/8/layout/vList5"/>
    <dgm:cxn modelId="{0A44FEB0-D330-4B8B-94E2-8A759710F6AB}" type="presParOf" srcId="{86804850-3DA1-4DD3-93A0-4DE74882CDDC}" destId="{95AD3CA5-8C83-4113-AB27-4FA96542955B}" srcOrd="0" destOrd="0" presId="urn:microsoft.com/office/officeart/2005/8/layout/vList5"/>
    <dgm:cxn modelId="{0C26C72C-4054-40F2-8DD9-0B50327E871B}" type="presParOf" srcId="{86804850-3DA1-4DD3-93A0-4DE74882CDDC}" destId="{731EC05A-7C95-4DFC-AF7A-FD38357083C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769C56-1AB2-432A-9BA6-64E757E42CDF}">
      <dsp:nvSpPr>
        <dsp:cNvPr id="0" name=""/>
        <dsp:cNvSpPr/>
      </dsp:nvSpPr>
      <dsp:spPr>
        <a:xfrm rot="5400000">
          <a:off x="4480730" y="-1623913"/>
          <a:ext cx="1237654" cy="479958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Basic doctorate</a:t>
          </a:r>
          <a:endParaRPr lang="ru-RU" sz="1700" kern="1200" dirty="0"/>
        </a:p>
        <a:p>
          <a:pPr marL="171450" lvl="1" indent="-171450" algn="l" defTabSz="755650">
            <a:lnSpc>
              <a:spcPct val="90000"/>
            </a:lnSpc>
            <a:spcBef>
              <a:spcPct val="0"/>
            </a:spcBef>
            <a:spcAft>
              <a:spcPct val="15000"/>
            </a:spcAft>
            <a:buChar char="••"/>
          </a:pPr>
          <a:r>
            <a:rPr lang="en-US" sz="1700" kern="1200" dirty="0" smtClean="0"/>
            <a:t>Doctorate</a:t>
          </a:r>
          <a:endParaRPr lang="ru-RU" sz="1700" kern="1200" dirty="0"/>
        </a:p>
        <a:p>
          <a:pPr marL="171450" lvl="1" indent="-171450" algn="l" defTabSz="755650">
            <a:lnSpc>
              <a:spcPct val="90000"/>
            </a:lnSpc>
            <a:spcBef>
              <a:spcPct val="0"/>
            </a:spcBef>
            <a:spcAft>
              <a:spcPct val="15000"/>
            </a:spcAft>
            <a:buChar char="••"/>
          </a:pPr>
          <a:r>
            <a:rPr lang="en-US" sz="1700" kern="1200" dirty="0" smtClean="0"/>
            <a:t>Independent doctorate </a:t>
          </a:r>
          <a:endParaRPr lang="ru-RU" sz="1700" kern="1200" dirty="0"/>
        </a:p>
      </dsp:txBody>
      <dsp:txXfrm rot="5400000">
        <a:off x="4480730" y="-1623913"/>
        <a:ext cx="1237654" cy="4799584"/>
      </dsp:txXfrm>
    </dsp:sp>
    <dsp:sp modelId="{FDA30021-C2BB-49CF-8480-1FE2E4A6A4F8}">
      <dsp:nvSpPr>
        <dsp:cNvPr id="0" name=""/>
        <dsp:cNvSpPr/>
      </dsp:nvSpPr>
      <dsp:spPr>
        <a:xfrm>
          <a:off x="0" y="2344"/>
          <a:ext cx="2699766" cy="15470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latin typeface="Arial (Основной текст)"/>
            </a:rPr>
            <a:t>Types of post-graduate education</a:t>
          </a:r>
          <a:endParaRPr lang="ru-RU" sz="2700" kern="1200" dirty="0"/>
        </a:p>
      </dsp:txBody>
      <dsp:txXfrm>
        <a:off x="0" y="2344"/>
        <a:ext cx="2699766" cy="1547068"/>
      </dsp:txXfrm>
    </dsp:sp>
    <dsp:sp modelId="{40DCD2CC-E92F-494C-8C89-3132CA4A72BA}">
      <dsp:nvSpPr>
        <dsp:cNvPr id="0" name=""/>
        <dsp:cNvSpPr/>
      </dsp:nvSpPr>
      <dsp:spPr>
        <a:xfrm rot="5400000">
          <a:off x="4480730" y="508"/>
          <a:ext cx="1237654" cy="4799584"/>
        </a:xfrm>
        <a:prstGeom prst="round2SameRect">
          <a:avLst/>
        </a:prstGeom>
        <a:solidFill>
          <a:schemeClr val="accent5">
            <a:tint val="40000"/>
            <a:alpha val="90000"/>
            <a:hueOff val="-1816360"/>
            <a:satOff val="-1683"/>
            <a:lumOff val="-1554"/>
            <a:alphaOff val="0"/>
          </a:schemeClr>
        </a:solidFill>
        <a:ln w="25400" cap="flat" cmpd="sng" algn="ctr">
          <a:solidFill>
            <a:schemeClr val="accent5">
              <a:tint val="40000"/>
              <a:alpha val="90000"/>
              <a:hueOff val="-1816360"/>
              <a:satOff val="-1683"/>
              <a:lumOff val="-1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Maximum - 3 year</a:t>
          </a:r>
          <a:endParaRPr lang="ru-RU" sz="1700" kern="1200" dirty="0"/>
        </a:p>
        <a:p>
          <a:pPr marL="171450" lvl="1" indent="-171450" algn="l" defTabSz="755650">
            <a:lnSpc>
              <a:spcPct val="90000"/>
            </a:lnSpc>
            <a:spcBef>
              <a:spcPct val="0"/>
            </a:spcBef>
            <a:spcAft>
              <a:spcPct val="15000"/>
            </a:spcAft>
            <a:buChar char="••"/>
          </a:pPr>
          <a:r>
            <a:rPr lang="en-US" sz="1700" kern="1200" dirty="0" smtClean="0"/>
            <a:t>Maternity leave – up to 3 years</a:t>
          </a:r>
          <a:endParaRPr lang="ru-RU" sz="1700" kern="1200" dirty="0"/>
        </a:p>
        <a:p>
          <a:pPr marL="171450" lvl="1" indent="-171450" algn="l" defTabSz="755650">
            <a:lnSpc>
              <a:spcPct val="90000"/>
            </a:lnSpc>
            <a:spcBef>
              <a:spcPct val="0"/>
            </a:spcBef>
            <a:spcAft>
              <a:spcPct val="15000"/>
            </a:spcAft>
            <a:buChar char="••"/>
          </a:pPr>
          <a:r>
            <a:rPr lang="en-US" sz="1700" kern="1200" dirty="0" smtClean="0"/>
            <a:t>Academic leave for sickness or military training</a:t>
          </a:r>
          <a:endParaRPr lang="ru-RU" sz="1700" kern="1200" dirty="0"/>
        </a:p>
      </dsp:txBody>
      <dsp:txXfrm rot="5400000">
        <a:off x="4480730" y="508"/>
        <a:ext cx="1237654" cy="4799584"/>
      </dsp:txXfrm>
    </dsp:sp>
    <dsp:sp modelId="{5BA91776-B620-4632-8A91-AB25AF63847E}">
      <dsp:nvSpPr>
        <dsp:cNvPr id="0" name=""/>
        <dsp:cNvSpPr/>
      </dsp:nvSpPr>
      <dsp:spPr>
        <a:xfrm>
          <a:off x="0" y="1626765"/>
          <a:ext cx="2699766" cy="1547068"/>
        </a:xfrm>
        <a:prstGeom prst="roundRect">
          <a:avLst/>
        </a:prstGeom>
        <a:solidFill>
          <a:schemeClr val="accent5">
            <a:hueOff val="-1548258"/>
            <a:satOff val="15522"/>
            <a:lumOff val="-1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Duration</a:t>
          </a:r>
          <a:endParaRPr lang="ru-RU" sz="2700" kern="1200" dirty="0"/>
        </a:p>
      </dsp:txBody>
      <dsp:txXfrm>
        <a:off x="0" y="1626765"/>
        <a:ext cx="2699766" cy="1547068"/>
      </dsp:txXfrm>
    </dsp:sp>
    <dsp:sp modelId="{626D238F-25D9-48B0-871D-6D00CCD6D903}">
      <dsp:nvSpPr>
        <dsp:cNvPr id="0" name=""/>
        <dsp:cNvSpPr/>
      </dsp:nvSpPr>
      <dsp:spPr>
        <a:xfrm rot="5400000">
          <a:off x="4480730" y="1624929"/>
          <a:ext cx="1237654" cy="4799584"/>
        </a:xfrm>
        <a:prstGeom prst="round2SameRect">
          <a:avLst/>
        </a:prstGeom>
        <a:solidFill>
          <a:schemeClr val="accent5">
            <a:tint val="40000"/>
            <a:alpha val="90000"/>
            <a:hueOff val="-3632719"/>
            <a:satOff val="-3365"/>
            <a:lumOff val="-3109"/>
            <a:alphaOff val="0"/>
          </a:schemeClr>
        </a:solidFill>
        <a:ln w="25400" cap="flat" cmpd="sng" algn="ctr">
          <a:solidFill>
            <a:schemeClr val="accent5">
              <a:tint val="40000"/>
              <a:alpha val="90000"/>
              <a:hueOff val="-3632719"/>
              <a:satOff val="-3365"/>
              <a:lumOff val="-31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Entrance exams (Specialty, English) for Basic doctorate students</a:t>
          </a:r>
          <a:endParaRPr lang="ru-RU" sz="1700" kern="1200" dirty="0"/>
        </a:p>
        <a:p>
          <a:pPr marL="171450" lvl="1" indent="-171450" algn="l" defTabSz="755650">
            <a:lnSpc>
              <a:spcPct val="90000"/>
            </a:lnSpc>
            <a:spcBef>
              <a:spcPct val="0"/>
            </a:spcBef>
            <a:spcAft>
              <a:spcPct val="15000"/>
            </a:spcAft>
            <a:buChar char="••"/>
          </a:pPr>
          <a:r>
            <a:rPr lang="en-US" sz="1700" kern="1200" dirty="0" smtClean="0"/>
            <a:t>Interview for Doctorate students and Independent doctorate candidates</a:t>
          </a:r>
          <a:endParaRPr lang="ru-RU" sz="1700" kern="1200" dirty="0"/>
        </a:p>
      </dsp:txBody>
      <dsp:txXfrm rot="5400000">
        <a:off x="4480730" y="1624929"/>
        <a:ext cx="1237654" cy="4799584"/>
      </dsp:txXfrm>
    </dsp:sp>
    <dsp:sp modelId="{68C137CD-6103-4AC8-A855-A4C0BD844F1E}">
      <dsp:nvSpPr>
        <dsp:cNvPr id="0" name=""/>
        <dsp:cNvSpPr/>
      </dsp:nvSpPr>
      <dsp:spPr>
        <a:xfrm>
          <a:off x="0" y="3251187"/>
          <a:ext cx="2699766" cy="1547068"/>
        </a:xfrm>
        <a:prstGeom prst="roundRect">
          <a:avLst/>
        </a:prstGeom>
        <a:solidFill>
          <a:schemeClr val="accent5">
            <a:hueOff val="-3096517"/>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Admission rules</a:t>
          </a:r>
          <a:endParaRPr lang="ru-RU" sz="2700" kern="1200" dirty="0"/>
        </a:p>
      </dsp:txBody>
      <dsp:txXfrm>
        <a:off x="0" y="3251187"/>
        <a:ext cx="2699766" cy="15470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769C56-1AB2-432A-9BA6-64E757E42CDF}">
      <dsp:nvSpPr>
        <dsp:cNvPr id="0" name=""/>
        <dsp:cNvSpPr/>
      </dsp:nvSpPr>
      <dsp:spPr>
        <a:xfrm rot="5400000">
          <a:off x="4829813" y="-2060475"/>
          <a:ext cx="539489" cy="479958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Provided by Government  for all local doctorate candidates </a:t>
          </a:r>
          <a:endParaRPr lang="ru-RU" sz="2000" kern="1200" dirty="0"/>
        </a:p>
      </dsp:txBody>
      <dsp:txXfrm rot="5400000">
        <a:off x="4829813" y="-2060475"/>
        <a:ext cx="539489" cy="4799584"/>
      </dsp:txXfrm>
    </dsp:sp>
    <dsp:sp modelId="{FDA30021-C2BB-49CF-8480-1FE2E4A6A4F8}">
      <dsp:nvSpPr>
        <dsp:cNvPr id="0" name=""/>
        <dsp:cNvSpPr/>
      </dsp:nvSpPr>
      <dsp:spPr>
        <a:xfrm>
          <a:off x="0" y="2136"/>
          <a:ext cx="2699766" cy="67436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Scholarship</a:t>
          </a:r>
          <a:endParaRPr lang="ru-RU" sz="3000" kern="1200" dirty="0"/>
        </a:p>
      </dsp:txBody>
      <dsp:txXfrm>
        <a:off x="0" y="2136"/>
        <a:ext cx="2699766" cy="674361"/>
      </dsp:txXfrm>
    </dsp:sp>
    <dsp:sp modelId="{40DCD2CC-E92F-494C-8C89-3132CA4A72BA}">
      <dsp:nvSpPr>
        <dsp:cNvPr id="0" name=""/>
        <dsp:cNvSpPr/>
      </dsp:nvSpPr>
      <dsp:spPr>
        <a:xfrm rot="5400000">
          <a:off x="4829813" y="-1352395"/>
          <a:ext cx="539489" cy="4799584"/>
        </a:xfrm>
        <a:prstGeom prst="round2SameRect">
          <a:avLst/>
        </a:prstGeom>
        <a:solidFill>
          <a:schemeClr val="accent5">
            <a:tint val="40000"/>
            <a:alpha val="90000"/>
            <a:hueOff val="-1210906"/>
            <a:satOff val="-1122"/>
            <a:lumOff val="-1036"/>
            <a:alphaOff val="0"/>
          </a:schemeClr>
        </a:solidFill>
        <a:ln w="25400" cap="flat" cmpd="sng" algn="ctr">
          <a:solidFill>
            <a:schemeClr val="accent5">
              <a:tint val="40000"/>
              <a:alpha val="90000"/>
              <a:hueOff val="-1210906"/>
              <a:satOff val="-1122"/>
              <a:lumOff val="-1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All international doctorate candidates</a:t>
          </a:r>
          <a:endParaRPr lang="ru-RU" sz="2000" kern="1200" dirty="0"/>
        </a:p>
      </dsp:txBody>
      <dsp:txXfrm rot="5400000">
        <a:off x="4829813" y="-1352395"/>
        <a:ext cx="539489" cy="4799584"/>
      </dsp:txXfrm>
    </dsp:sp>
    <dsp:sp modelId="{5BA91776-B620-4632-8A91-AB25AF63847E}">
      <dsp:nvSpPr>
        <dsp:cNvPr id="0" name=""/>
        <dsp:cNvSpPr/>
      </dsp:nvSpPr>
      <dsp:spPr>
        <a:xfrm>
          <a:off x="0" y="710215"/>
          <a:ext cx="2699766" cy="674361"/>
        </a:xfrm>
        <a:prstGeom prst="roundRect">
          <a:avLst/>
        </a:prstGeom>
        <a:solidFill>
          <a:schemeClr val="accent5">
            <a:hueOff val="-1032172"/>
            <a:satOff val="10348"/>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Tuition fee</a:t>
          </a:r>
          <a:endParaRPr lang="ru-RU" sz="3000" kern="1200" dirty="0"/>
        </a:p>
      </dsp:txBody>
      <dsp:txXfrm>
        <a:off x="0" y="710215"/>
        <a:ext cx="2699766" cy="674361"/>
      </dsp:txXfrm>
    </dsp:sp>
    <dsp:sp modelId="{626D238F-25D9-48B0-871D-6D00CCD6D903}">
      <dsp:nvSpPr>
        <dsp:cNvPr id="0" name=""/>
        <dsp:cNvSpPr/>
      </dsp:nvSpPr>
      <dsp:spPr>
        <a:xfrm rot="5400000">
          <a:off x="3813124" y="302300"/>
          <a:ext cx="2562907" cy="4794896"/>
        </a:xfrm>
        <a:prstGeom prst="round2SameRect">
          <a:avLst/>
        </a:prstGeom>
        <a:solidFill>
          <a:schemeClr val="accent5">
            <a:tint val="40000"/>
            <a:alpha val="90000"/>
            <a:hueOff val="-2421813"/>
            <a:satOff val="-2243"/>
            <a:lumOff val="-2073"/>
            <a:alphaOff val="0"/>
          </a:schemeClr>
        </a:solidFill>
        <a:ln w="25400" cap="flat" cmpd="sng" algn="ctr">
          <a:solidFill>
            <a:schemeClr val="accent5">
              <a:tint val="40000"/>
              <a:alpha val="90000"/>
              <a:hueOff val="-2421813"/>
              <a:satOff val="-2243"/>
              <a:lumOff val="-20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For Basic and Independent doctorate students: holders of Magister degree or Specialist Diploma; scientific achievements (at least 1 scientific  article and 2 conference abstracts)</a:t>
          </a:r>
          <a:endParaRPr lang="ru-RU" sz="1800" kern="1200" dirty="0"/>
        </a:p>
        <a:p>
          <a:pPr marL="171450" lvl="1" indent="-171450" algn="l" defTabSz="800100">
            <a:lnSpc>
              <a:spcPct val="90000"/>
            </a:lnSpc>
            <a:spcBef>
              <a:spcPct val="0"/>
            </a:spcBef>
            <a:spcAft>
              <a:spcPct val="15000"/>
            </a:spcAft>
            <a:buChar char="••"/>
          </a:pPr>
          <a:r>
            <a:rPr lang="en-US" sz="1800" kern="1200" dirty="0" smtClean="0"/>
            <a:t>For Doctorate and Independent doctorate candidates: holders of Candidate of Science Degree or PhD;   scientific achievements (3 scientific  article and 2 conference abstracts)</a:t>
          </a:r>
          <a:endParaRPr lang="ru-RU" sz="1800" kern="1200" dirty="0"/>
        </a:p>
      </dsp:txBody>
      <dsp:txXfrm rot="5400000">
        <a:off x="3813124" y="302300"/>
        <a:ext cx="2562907" cy="4794896"/>
      </dsp:txXfrm>
    </dsp:sp>
    <dsp:sp modelId="{68C137CD-6103-4AC8-A855-A4C0BD844F1E}">
      <dsp:nvSpPr>
        <dsp:cNvPr id="0" name=""/>
        <dsp:cNvSpPr/>
      </dsp:nvSpPr>
      <dsp:spPr>
        <a:xfrm>
          <a:off x="0" y="1918858"/>
          <a:ext cx="2697129" cy="1561780"/>
        </a:xfrm>
        <a:prstGeom prst="roundRect">
          <a:avLst/>
        </a:prstGeom>
        <a:solidFill>
          <a:schemeClr val="accent5">
            <a:hueOff val="-2064345"/>
            <a:satOff val="20696"/>
            <a:lumOff val="-143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Admission rules</a:t>
          </a:r>
          <a:endParaRPr lang="ru-RU" sz="3000" kern="1200" dirty="0"/>
        </a:p>
      </dsp:txBody>
      <dsp:txXfrm>
        <a:off x="0" y="1918858"/>
        <a:ext cx="2697129" cy="1561780"/>
      </dsp:txXfrm>
    </dsp:sp>
    <dsp:sp modelId="{731EC05A-7C95-4DFC-AF7A-FD38357083CA}">
      <dsp:nvSpPr>
        <dsp:cNvPr id="0" name=""/>
        <dsp:cNvSpPr/>
      </dsp:nvSpPr>
      <dsp:spPr>
        <a:xfrm rot="5400000">
          <a:off x="4642815" y="2147715"/>
          <a:ext cx="903525" cy="4794896"/>
        </a:xfrm>
        <a:prstGeom prst="round2SameRect">
          <a:avLst/>
        </a:prstGeom>
        <a:solidFill>
          <a:schemeClr val="accent5">
            <a:tint val="40000"/>
            <a:alpha val="90000"/>
            <a:hueOff val="-3632719"/>
            <a:satOff val="-3365"/>
            <a:lumOff val="-3109"/>
            <a:alphaOff val="0"/>
          </a:schemeClr>
        </a:solidFill>
        <a:ln w="25400" cap="flat" cmpd="sng" algn="ctr">
          <a:solidFill>
            <a:schemeClr val="accent5">
              <a:tint val="40000"/>
              <a:alpha val="90000"/>
              <a:hueOff val="-3632719"/>
              <a:satOff val="-3365"/>
              <a:lumOff val="-31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Doctoral Candidate's basic specialty must correspond to the direction of doctoral studies</a:t>
          </a:r>
          <a:endParaRPr lang="ru-RU" sz="1800" kern="1200" dirty="0"/>
        </a:p>
      </dsp:txBody>
      <dsp:txXfrm rot="5400000">
        <a:off x="4642815" y="2147715"/>
        <a:ext cx="903525" cy="4794896"/>
      </dsp:txXfrm>
    </dsp:sp>
    <dsp:sp modelId="{95AD3CA5-8C83-4113-AB27-4FA96542955B}">
      <dsp:nvSpPr>
        <dsp:cNvPr id="0" name=""/>
        <dsp:cNvSpPr/>
      </dsp:nvSpPr>
      <dsp:spPr>
        <a:xfrm>
          <a:off x="0" y="4014920"/>
          <a:ext cx="2697129" cy="1060487"/>
        </a:xfrm>
        <a:prstGeom prst="roundRect">
          <a:avLst/>
        </a:prstGeom>
        <a:solidFill>
          <a:schemeClr val="accent5">
            <a:hueOff val="-3096517"/>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Admission rules</a:t>
          </a:r>
          <a:endParaRPr lang="ru-RU" sz="3000" kern="1200" dirty="0"/>
        </a:p>
      </dsp:txBody>
      <dsp:txXfrm>
        <a:off x="0" y="4014920"/>
        <a:ext cx="2697129" cy="10604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08FF26-5A94-4E5F-A002-B573DEE1434F}" type="datetimeFigureOut">
              <a:rPr lang="ru-RU" smtClean="0"/>
              <a:pPr/>
              <a:t>09.03.2019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F18765-5E25-4C65-8C0A-A6284126045C}" type="slidenum">
              <a:rPr lang="ru-RU" smtClean="0"/>
              <a:pPr/>
              <a:t>‹#›</a:t>
            </a:fld>
            <a:endParaRPr lang="ru-RU"/>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313CE-461A-4AB2-BA73-6806BA51419E}" type="datetimeFigureOut">
              <a:rPr lang="ru-RU" smtClean="0"/>
              <a:pPr/>
              <a:t>09.03.2019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A943C-D7C4-4912-94BE-FACD58D6EFEB}" type="slidenum">
              <a:rPr lang="ru-RU" smtClean="0"/>
              <a:pPr/>
              <a:t>‹#›</a:t>
            </a:fld>
            <a:endParaRPr lang="ru-RU"/>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Z.Babakhanova. Doctoral education  in TCTI (Chemistry)</a:t>
            </a:r>
            <a:endParaRPr lang="ru-RU" dirty="0"/>
          </a:p>
        </p:txBody>
      </p:sp>
      <p:sp>
        <p:nvSpPr>
          <p:cNvPr id="4" name="Номер слайда 3"/>
          <p:cNvSpPr>
            <a:spLocks noGrp="1"/>
          </p:cNvSpPr>
          <p:nvPr>
            <p:ph type="sldNum" sz="quarter" idx="10"/>
          </p:nvPr>
        </p:nvSpPr>
        <p:spPr/>
        <p:txBody>
          <a:bodyPr/>
          <a:lstStyle/>
          <a:p>
            <a:fld id="{C95A943C-D7C4-4912-94BE-FACD58D6EFEB}" type="slidenum">
              <a:rPr lang="ru-RU" smtClean="0"/>
              <a:pPr/>
              <a:t>1</a:t>
            </a:fld>
            <a:endParaRPr lang="ru-RU"/>
          </a:p>
        </p:txBody>
      </p:sp>
      <p:sp>
        <p:nvSpPr>
          <p:cNvPr id="5" name="Верхний колонтитул 4"/>
          <p:cNvSpPr>
            <a:spLocks noGrp="1"/>
          </p:cNvSpPr>
          <p:nvPr>
            <p:ph type="hdr" sz="quarter" idx="1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C95A943C-D7C4-4912-94BE-FACD58D6EFEB}"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C95A943C-D7C4-4912-94BE-FACD58D6EFEB}"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8ECF46EF-8A4E-4E27-BA85-B32BB725A85C}" type="datetime1">
              <a:rPr lang="ru-RU" smtClean="0"/>
              <a:t>10.03.2019</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DAB118-EEC4-4817-8F3B-EE18C177EC8B}" type="datetime1">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550718D-B287-4AAF-92E4-92AA40B5E384}" type="datetime1">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9255EB8-2C83-4396-A16A-FF99E01645EA}" type="datetime1">
              <a:rPr lang="ru-RU" smtClean="0"/>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6A86464-EEDC-4B58-AC15-BBE75599F242}" type="datetime1">
              <a:rPr lang="ru-RU" smtClean="0"/>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2448489-C6FF-4538-87AB-8E96E7A44AC1}" type="datetime1">
              <a:rPr lang="ru-RU" smtClean="0"/>
              <a:t>10.03.2019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9EBEA76-2897-4D75-B22D-05A08FA35A68}" type="datetime1">
              <a:rPr lang="ru-RU" smtClean="0"/>
              <a:t>10.03.2019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84CC46AB-4F7C-4F2F-A28F-2E3A4B69AD6A}" type="datetime1">
              <a:rPr lang="ru-RU" smtClean="0"/>
              <a:t>10.03.2019</a:t>
            </a:fld>
            <a:endParaRPr lang="ru-RU"/>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3A1C2A5-60CD-416E-B818-611927F7DE88}" type="datetime1">
              <a:rPr lang="ru-RU" smtClean="0"/>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7621BF6-7D88-4EAA-A665-45EE99D32B22}" type="datetime1">
              <a:rPr lang="ru-RU" smtClean="0"/>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45D1B0D-63C8-4220-A37E-0CBE4217702B}" type="datetime1">
              <a:rPr lang="ru-RU" smtClean="0"/>
              <a:t>10.03.2019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3140968"/>
            <a:ext cx="7766680" cy="1656184"/>
          </a:xfrm>
        </p:spPr>
        <p:txBody>
          <a:bodyPr>
            <a:noAutofit/>
          </a:bodyPr>
          <a:lstStyle/>
          <a:p>
            <a:pPr algn="ctr"/>
            <a:r>
              <a:rPr lang="en-US" sz="2400" b="1" i="1" smtClean="0">
                <a:solidFill>
                  <a:srgbClr val="002060"/>
                </a:solidFill>
                <a:effectLst/>
              </a:rPr>
              <a:t>JOINT POSTGRADUATE </a:t>
            </a:r>
            <a:r>
              <a:rPr lang="en-US" sz="2400" b="1" i="1" smtClean="0">
                <a:solidFill>
                  <a:srgbClr val="002060"/>
                </a:solidFill>
                <a:effectLst/>
              </a:rPr>
              <a:t>RESEARCH </a:t>
            </a:r>
            <a:r>
              <a:rPr lang="en-US" sz="2400" b="1" i="1" smtClean="0">
                <a:solidFill>
                  <a:srgbClr val="002060"/>
                </a:solidFill>
                <a:effectLst/>
              </a:rPr>
              <a:t/>
            </a:r>
            <a:br>
              <a:rPr lang="en-US" sz="2400" b="1" i="1" smtClean="0">
                <a:solidFill>
                  <a:srgbClr val="002060"/>
                </a:solidFill>
                <a:effectLst/>
              </a:rPr>
            </a:br>
            <a:r>
              <a:rPr lang="en-US" sz="2400" b="1" i="1" smtClean="0">
                <a:solidFill>
                  <a:srgbClr val="002060"/>
                </a:solidFill>
                <a:effectLst/>
              </a:rPr>
              <a:t>PROGRAMME </a:t>
            </a:r>
            <a:r>
              <a:rPr lang="en-US" sz="2400" b="1" i="1" smtClean="0">
                <a:solidFill>
                  <a:srgbClr val="002060"/>
                </a:solidFill>
                <a:effectLst/>
              </a:rPr>
              <a:t>BETWEEN </a:t>
            </a:r>
            <a:br>
              <a:rPr lang="en-US" sz="2400" b="1" i="1" smtClean="0">
                <a:solidFill>
                  <a:srgbClr val="002060"/>
                </a:solidFill>
                <a:effectLst/>
              </a:rPr>
            </a:br>
            <a:r>
              <a:rPr lang="en-US" sz="2400" b="1" i="1" smtClean="0">
                <a:solidFill>
                  <a:srgbClr val="002060"/>
                </a:solidFill>
                <a:effectLst/>
              </a:rPr>
              <a:t>Tashkent Chemical-Technological Institute and Qaraqalpak State University and Institute of Inorganic and General Chemistry of Academy of Sciences </a:t>
            </a:r>
            <a:r>
              <a:rPr lang="en-US" sz="2400" b="1" i="1" smtClean="0">
                <a:solidFill>
                  <a:srgbClr val="002060"/>
                </a:solidFill>
                <a:effectLst/>
              </a:rPr>
              <a:t>of </a:t>
            </a:r>
            <a:r>
              <a:rPr lang="en-US" sz="2400" b="1" i="1" smtClean="0">
                <a:solidFill>
                  <a:srgbClr val="002060"/>
                </a:solidFill>
                <a:effectLst/>
              </a:rPr>
              <a:t>Uzbekistan</a:t>
            </a:r>
            <a:r>
              <a:rPr lang="en-US" sz="2400" b="1" i="1" smtClean="0">
                <a:solidFill>
                  <a:srgbClr val="002060"/>
                </a:solidFill>
                <a:effectLst/>
              </a:rPr>
              <a:t/>
            </a:r>
            <a:br>
              <a:rPr lang="en-US" sz="2400" b="1" i="1" smtClean="0">
                <a:solidFill>
                  <a:srgbClr val="002060"/>
                </a:solidFill>
                <a:effectLst/>
              </a:rPr>
            </a:br>
            <a:endParaRPr lang="en-US" sz="2400" b="1" i="1" smtClean="0">
              <a:solidFill>
                <a:schemeClr val="bg2">
                  <a:lumMod val="50000"/>
                </a:schemeClr>
              </a:solidFill>
              <a:effectLst/>
            </a:endParaRPr>
          </a:p>
        </p:txBody>
      </p:sp>
      <p:sp>
        <p:nvSpPr>
          <p:cNvPr id="3" name="Подзаголовок 2"/>
          <p:cNvSpPr>
            <a:spLocks noGrp="1"/>
          </p:cNvSpPr>
          <p:nvPr>
            <p:ph type="subTitle" idx="1"/>
          </p:nvPr>
        </p:nvSpPr>
        <p:spPr>
          <a:xfrm>
            <a:off x="899592" y="4581128"/>
            <a:ext cx="7550656" cy="1728192"/>
          </a:xfrm>
        </p:spPr>
        <p:txBody>
          <a:bodyPr>
            <a:normAutofit fontScale="25000" lnSpcReduction="20000"/>
          </a:bodyPr>
          <a:lstStyle/>
          <a:p>
            <a:pPr algn="ctr"/>
            <a:r>
              <a:rPr lang="en-US" sz="7200" b="1" i="1" smtClean="0">
                <a:solidFill>
                  <a:schemeClr val="bg2">
                    <a:lumMod val="50000"/>
                  </a:schemeClr>
                </a:solidFill>
              </a:rPr>
              <a:t>Specialty: 02.00.13 – Technology of inorganic </a:t>
            </a:r>
            <a:r>
              <a:rPr lang="en-US" sz="7200" b="1" i="1" smtClean="0">
                <a:solidFill>
                  <a:schemeClr val="bg2">
                    <a:lumMod val="50000"/>
                  </a:schemeClr>
                </a:solidFill>
              </a:rPr>
              <a:t>substance </a:t>
            </a:r>
            <a:endParaRPr lang="en-US" sz="7200" b="1" i="1" smtClean="0">
              <a:solidFill>
                <a:schemeClr val="bg2">
                  <a:lumMod val="50000"/>
                </a:schemeClr>
              </a:solidFill>
            </a:endParaRPr>
          </a:p>
          <a:p>
            <a:pPr algn="ctr"/>
            <a:r>
              <a:rPr lang="en-US" sz="7200" b="1" i="1" smtClean="0">
                <a:solidFill>
                  <a:schemeClr val="bg2">
                    <a:lumMod val="50000"/>
                  </a:schemeClr>
                </a:solidFill>
              </a:rPr>
              <a:t>and </a:t>
            </a:r>
            <a:r>
              <a:rPr lang="en-US" sz="7200" b="1" i="1" smtClean="0">
                <a:solidFill>
                  <a:schemeClr val="bg2">
                    <a:lumMod val="50000"/>
                  </a:schemeClr>
                </a:solidFill>
              </a:rPr>
              <a:t>matreials on </a:t>
            </a:r>
            <a:r>
              <a:rPr lang="en-US" sz="7200" b="1" i="1" smtClean="0">
                <a:solidFill>
                  <a:schemeClr val="bg2">
                    <a:lumMod val="50000"/>
                  </a:schemeClr>
                </a:solidFill>
              </a:rPr>
              <a:t>their </a:t>
            </a:r>
            <a:r>
              <a:rPr lang="en-US" sz="7200" b="1" i="1" smtClean="0">
                <a:solidFill>
                  <a:schemeClr val="bg2">
                    <a:lumMod val="50000"/>
                  </a:schemeClr>
                </a:solidFill>
              </a:rPr>
              <a:t>basis</a:t>
            </a:r>
          </a:p>
          <a:p>
            <a:pPr algn="ctr"/>
            <a:endParaRPr lang="en-US" sz="7200" b="1" i="1" smtClean="0">
              <a:solidFill>
                <a:schemeClr val="tx1"/>
              </a:solidFill>
            </a:endParaRPr>
          </a:p>
          <a:p>
            <a:pPr algn="ctr"/>
            <a:r>
              <a:rPr lang="en-US" sz="7200" b="1" i="1" smtClean="0">
                <a:solidFill>
                  <a:schemeClr val="tx1"/>
                </a:solidFill>
              </a:rPr>
              <a:t>Zebo </a:t>
            </a:r>
            <a:r>
              <a:rPr lang="en-US" sz="7200" b="1" i="1" dirty="0" smtClean="0">
                <a:solidFill>
                  <a:schemeClr val="tx1"/>
                </a:solidFill>
              </a:rPr>
              <a:t>Babakhanova</a:t>
            </a:r>
          </a:p>
          <a:p>
            <a:pPr algn="ctr"/>
            <a:r>
              <a:rPr lang="en-US" sz="7200" b="1" i="1" smtClean="0">
                <a:solidFill>
                  <a:schemeClr val="tx1"/>
                </a:solidFill>
              </a:rPr>
              <a:t>Head </a:t>
            </a:r>
            <a:r>
              <a:rPr lang="en-US" sz="7200" b="1" i="1" dirty="0" smtClean="0">
                <a:solidFill>
                  <a:schemeClr val="tx1"/>
                </a:solidFill>
              </a:rPr>
              <a:t>of the International </a:t>
            </a:r>
            <a:r>
              <a:rPr lang="en-US" sz="7200" b="1" i="1" smtClean="0">
                <a:solidFill>
                  <a:schemeClr val="tx1"/>
                </a:solidFill>
              </a:rPr>
              <a:t>Relation </a:t>
            </a:r>
            <a:r>
              <a:rPr lang="en-US" sz="7200" b="1" i="1" smtClean="0">
                <a:solidFill>
                  <a:schemeClr val="tx1"/>
                </a:solidFill>
              </a:rPr>
              <a:t>Department</a:t>
            </a:r>
          </a:p>
          <a:p>
            <a:pPr algn="ctr"/>
            <a:r>
              <a:rPr lang="en-US" sz="7200" b="1" i="1" smtClean="0">
                <a:solidFill>
                  <a:schemeClr val="tx1"/>
                </a:solidFill>
              </a:rPr>
              <a:t>Tashkent </a:t>
            </a:r>
            <a:r>
              <a:rPr lang="en-US" sz="7200" b="1" i="1" dirty="0" smtClean="0">
                <a:solidFill>
                  <a:schemeClr val="tx1"/>
                </a:solidFill>
              </a:rPr>
              <a:t>Chemical-Technological Institute </a:t>
            </a:r>
          </a:p>
          <a:p>
            <a:pPr algn="ctr"/>
            <a:r>
              <a:rPr lang="en-US" sz="7200" b="1" smtClean="0">
                <a:solidFill>
                  <a:schemeClr val="tx1"/>
                </a:solidFill>
              </a:rPr>
              <a:t>             </a:t>
            </a:r>
            <a:r>
              <a:rPr lang="en-US" sz="7200" b="1" dirty="0" smtClean="0">
                <a:solidFill>
                  <a:schemeClr val="tx1"/>
                </a:solidFill>
              </a:rPr>
              <a:t>e-mail:  zebo.babakhanova@gmail.com</a:t>
            </a:r>
            <a:r>
              <a:rPr lang="ru-RU" sz="7200" dirty="0" smtClean="0">
                <a:solidFill>
                  <a:schemeClr val="bg2">
                    <a:lumMod val="50000"/>
                  </a:schemeClr>
                </a:solidFill>
              </a:rPr>
              <a:t>	</a:t>
            </a:r>
          </a:p>
          <a:p>
            <a:endParaRPr lang="ru-RU" dirty="0"/>
          </a:p>
        </p:txBody>
      </p:sp>
      <p:pic>
        <p:nvPicPr>
          <p:cNvPr id="4" name="Рисунок 1" descr="F:\Dscn.jpg"/>
          <p:cNvPicPr>
            <a:picLocks noChangeAspect="1" noChangeArrowheads="1"/>
          </p:cNvPicPr>
          <p:nvPr/>
        </p:nvPicPr>
        <p:blipFill>
          <a:blip r:embed="rId3" cstate="print"/>
          <a:srcRect/>
          <a:stretch>
            <a:fillRect/>
          </a:stretch>
        </p:blipFill>
        <p:spPr bwMode="auto">
          <a:xfrm>
            <a:off x="6876256" y="980728"/>
            <a:ext cx="1709703" cy="1008112"/>
          </a:xfrm>
          <a:prstGeom prst="rect">
            <a:avLst/>
          </a:prstGeom>
          <a:noFill/>
          <a:ln w="9525">
            <a:noFill/>
            <a:miter lim="800000"/>
            <a:headEnd/>
            <a:tailEnd/>
          </a:ln>
        </p:spPr>
      </p:pic>
      <p:grpSp>
        <p:nvGrpSpPr>
          <p:cNvPr id="7" name="Группа 6"/>
          <p:cNvGrpSpPr/>
          <p:nvPr/>
        </p:nvGrpSpPr>
        <p:grpSpPr>
          <a:xfrm>
            <a:off x="1777600" y="260648"/>
            <a:ext cx="7366400" cy="1052737"/>
            <a:chOff x="1187624" y="0"/>
            <a:chExt cx="7366400" cy="1052737"/>
          </a:xfrm>
        </p:grpSpPr>
        <p:pic>
          <p:nvPicPr>
            <p:cNvPr id="5" name="Picture 1" descr="http://tkti.uz/images/logo_en.png"/>
            <p:cNvPicPr/>
            <p:nvPr/>
          </p:nvPicPr>
          <p:blipFill>
            <a:blip r:embed="rId4" cstate="print"/>
            <a:srcRect/>
            <a:stretch>
              <a:fillRect/>
            </a:stretch>
          </p:blipFill>
          <p:spPr bwMode="auto">
            <a:xfrm>
              <a:off x="4716016" y="1"/>
              <a:ext cx="3838008" cy="1052736"/>
            </a:xfrm>
            <a:prstGeom prst="rect">
              <a:avLst/>
            </a:prstGeom>
            <a:noFill/>
            <a:ln w="9525">
              <a:noFill/>
              <a:miter lim="800000"/>
              <a:headEnd/>
              <a:tailEnd/>
            </a:ln>
          </p:spPr>
        </p:pic>
        <p:pic>
          <p:nvPicPr>
            <p:cNvPr id="6" name="Picture 2" descr="Uzdoc_without background.png"/>
            <p:cNvPicPr/>
            <p:nvPr/>
          </p:nvPicPr>
          <p:blipFill>
            <a:blip r:embed="rId5" cstate="print"/>
            <a:srcRect t="29388" b="33112"/>
            <a:stretch>
              <a:fillRect/>
            </a:stretch>
          </p:blipFill>
          <p:spPr>
            <a:xfrm>
              <a:off x="1187624" y="0"/>
              <a:ext cx="2952328" cy="980728"/>
            </a:xfrm>
            <a:prstGeom prst="rect">
              <a:avLst/>
            </a:prstGeom>
          </p:spPr>
        </p:pic>
      </p:grpSp>
      <p:sp>
        <p:nvSpPr>
          <p:cNvPr id="8" name="Дата 7"/>
          <p:cNvSpPr>
            <a:spLocks noGrp="1"/>
          </p:cNvSpPr>
          <p:nvPr>
            <p:ph type="dt" sz="half" idx="10"/>
          </p:nvPr>
        </p:nvSpPr>
        <p:spPr/>
        <p:txBody>
          <a:bodyPr/>
          <a:lstStyle/>
          <a:p>
            <a:fld id="{93B59A24-D4B7-4C51-9F34-4391D43F0BA7}" type="datetime1">
              <a:rPr lang="ru-RU" smtClean="0"/>
              <a:t>10.03.2019</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1447800"/>
            <a:ext cx="7498080" cy="4933528"/>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ctr">
              <a:buNone/>
            </a:pPr>
            <a:r>
              <a:rPr lang="en-US" b="1" smtClean="0">
                <a:solidFill>
                  <a:srgbClr val="00B0F0"/>
                </a:solidFill>
              </a:rPr>
              <a:t>DRAFT</a:t>
            </a:r>
            <a:r>
              <a:rPr lang="en-US" b="1" smtClean="0">
                <a:solidFill>
                  <a:srgbClr val="0070C0"/>
                </a:solidFill>
              </a:rPr>
              <a:t>  </a:t>
            </a:r>
            <a:endParaRPr lang="en-US" b="1" smtClean="0">
              <a:solidFill>
                <a:srgbClr val="0070C0"/>
              </a:solidFill>
            </a:endParaRPr>
          </a:p>
          <a:p>
            <a:pPr algn="ctr">
              <a:buNone/>
            </a:pPr>
            <a:r>
              <a:rPr lang="en-US" sz="3600" b="1" smtClean="0">
                <a:solidFill>
                  <a:srgbClr val="0070C0"/>
                </a:solidFill>
              </a:rPr>
              <a:t>AGREEMENT</a:t>
            </a:r>
            <a:endParaRPr lang="ru-RU" sz="3600" dirty="0" smtClean="0">
              <a:solidFill>
                <a:srgbClr val="0070C0"/>
              </a:solidFill>
            </a:endParaRPr>
          </a:p>
          <a:p>
            <a:pPr algn="ctr">
              <a:buNone/>
            </a:pPr>
            <a:r>
              <a:rPr lang="en-US" b="1" i="1" smtClean="0">
                <a:solidFill>
                  <a:srgbClr val="0070C0"/>
                </a:solidFill>
              </a:rPr>
              <a:t> </a:t>
            </a:r>
            <a:endParaRPr lang="ru-RU" dirty="0" smtClean="0">
              <a:solidFill>
                <a:srgbClr val="0070C0"/>
              </a:solidFill>
            </a:endParaRPr>
          </a:p>
          <a:p>
            <a:pPr algn="ctr">
              <a:buNone/>
            </a:pPr>
            <a:r>
              <a:rPr lang="en-US" b="1" smtClean="0">
                <a:solidFill>
                  <a:srgbClr val="0070C0"/>
                </a:solidFill>
              </a:rPr>
              <a:t>between</a:t>
            </a:r>
            <a:endParaRPr lang="ru-RU" dirty="0" smtClean="0">
              <a:solidFill>
                <a:srgbClr val="0070C0"/>
              </a:solidFill>
            </a:endParaRPr>
          </a:p>
          <a:p>
            <a:pPr algn="ctr">
              <a:buNone/>
            </a:pPr>
            <a:r>
              <a:rPr lang="en-US" b="1" smtClean="0">
                <a:solidFill>
                  <a:srgbClr val="0070C0"/>
                </a:solidFill>
              </a:rPr>
              <a:t> </a:t>
            </a:r>
            <a:endParaRPr lang="ru-RU" dirty="0" smtClean="0">
              <a:solidFill>
                <a:srgbClr val="0070C0"/>
              </a:solidFill>
            </a:endParaRPr>
          </a:p>
          <a:p>
            <a:pPr algn="ctr">
              <a:buNone/>
            </a:pPr>
            <a:r>
              <a:rPr lang="en-GB" b="1" smtClean="0">
                <a:solidFill>
                  <a:srgbClr val="0070C0"/>
                </a:solidFill>
              </a:rPr>
              <a:t>Tashkent Chemical-Technological Institute </a:t>
            </a:r>
            <a:endParaRPr lang="ru-RU" dirty="0" smtClean="0">
              <a:solidFill>
                <a:srgbClr val="0070C0"/>
              </a:solidFill>
            </a:endParaRPr>
          </a:p>
          <a:p>
            <a:pPr algn="ctr">
              <a:buNone/>
            </a:pPr>
            <a:r>
              <a:rPr lang="en-GB" b="1" smtClean="0">
                <a:solidFill>
                  <a:srgbClr val="0070C0"/>
                </a:solidFill>
              </a:rPr>
              <a:t>and </a:t>
            </a:r>
            <a:endParaRPr lang="ru-RU" dirty="0" smtClean="0">
              <a:solidFill>
                <a:srgbClr val="0070C0"/>
              </a:solidFill>
            </a:endParaRPr>
          </a:p>
          <a:p>
            <a:pPr algn="ctr">
              <a:buNone/>
            </a:pPr>
            <a:r>
              <a:rPr lang="en-GB" b="1" smtClean="0">
                <a:solidFill>
                  <a:srgbClr val="0070C0"/>
                </a:solidFill>
              </a:rPr>
              <a:t>Qaraqalpak State University</a:t>
            </a:r>
            <a:endParaRPr lang="ru-RU" dirty="0" smtClean="0">
              <a:solidFill>
                <a:srgbClr val="0070C0"/>
              </a:solidFill>
            </a:endParaRPr>
          </a:p>
          <a:p>
            <a:pPr algn="ctr">
              <a:buNone/>
            </a:pPr>
            <a:r>
              <a:rPr lang="en-GB" b="1" smtClean="0">
                <a:solidFill>
                  <a:srgbClr val="0070C0"/>
                </a:solidFill>
              </a:rPr>
              <a:t> (or Institute of Inorganic and General Chemistry of Academy of Sciences of Uzbekistan)</a:t>
            </a:r>
            <a:endParaRPr lang="ru-RU" dirty="0" smtClean="0">
              <a:solidFill>
                <a:srgbClr val="0070C0"/>
              </a:solidFill>
            </a:endParaRPr>
          </a:p>
          <a:p>
            <a:pPr algn="ctr">
              <a:buNone/>
            </a:pPr>
            <a:r>
              <a:rPr lang="en-US" b="1" smtClean="0">
                <a:solidFill>
                  <a:srgbClr val="0070C0"/>
                </a:solidFill>
              </a:rPr>
              <a:t>and</a:t>
            </a:r>
            <a:endParaRPr lang="ru-RU" dirty="0" smtClean="0">
              <a:solidFill>
                <a:srgbClr val="0070C0"/>
              </a:solidFill>
            </a:endParaRPr>
          </a:p>
          <a:p>
            <a:pPr algn="ctr">
              <a:buNone/>
            </a:pPr>
            <a:r>
              <a:rPr lang="en-US" b="1" smtClean="0">
                <a:solidFill>
                  <a:srgbClr val="0070C0"/>
                </a:solidFill>
              </a:rPr>
              <a:t> (Research Student)</a:t>
            </a:r>
            <a:endParaRPr lang="ru-RU" dirty="0" smtClean="0">
              <a:solidFill>
                <a:srgbClr val="0070C0"/>
              </a:solidFill>
            </a:endParaRPr>
          </a:p>
          <a:p>
            <a:pPr algn="ctr">
              <a:buNone/>
            </a:pPr>
            <a:r>
              <a:rPr lang="en-US" b="1" smtClean="0">
                <a:solidFill>
                  <a:srgbClr val="0070C0"/>
                </a:solidFill>
              </a:rPr>
              <a:t>Jointly Awarded PhD (DSc) Degree </a:t>
            </a:r>
            <a:endParaRPr lang="ru-RU" dirty="0" smtClean="0">
              <a:solidFill>
                <a:srgbClr val="0070C0"/>
              </a:solidFill>
            </a:endParaRPr>
          </a:p>
          <a:p>
            <a:pPr algn="ctr">
              <a:buNone/>
            </a:pPr>
            <a:endParaRPr lang="en-US" b="1" smtClean="0">
              <a:solidFill>
                <a:srgbClr val="00B0F0"/>
              </a:solidFill>
            </a:endParaRPr>
          </a:p>
          <a:p>
            <a:pPr algn="ctr">
              <a:buNone/>
            </a:pPr>
            <a:r>
              <a:rPr lang="en-US" b="1" smtClean="0">
                <a:solidFill>
                  <a:srgbClr val="00B0F0"/>
                </a:solidFill>
              </a:rPr>
              <a:t>Specialty</a:t>
            </a:r>
            <a:r>
              <a:rPr lang="en-US" b="1" smtClean="0">
                <a:solidFill>
                  <a:srgbClr val="00B0F0"/>
                </a:solidFill>
              </a:rPr>
              <a:t>: 02.00.13 – Technology of inorganic substance </a:t>
            </a:r>
            <a:endParaRPr lang="ru-RU" dirty="0" smtClean="0">
              <a:solidFill>
                <a:srgbClr val="00B0F0"/>
              </a:solidFill>
            </a:endParaRPr>
          </a:p>
          <a:p>
            <a:pPr algn="ctr">
              <a:buNone/>
            </a:pPr>
            <a:r>
              <a:rPr lang="en-US" b="1" smtClean="0">
                <a:solidFill>
                  <a:srgbClr val="00B0F0"/>
                </a:solidFill>
              </a:rPr>
              <a:t>and materials on their basis</a:t>
            </a:r>
            <a:endParaRPr lang="ru-RU" dirty="0" smtClean="0">
              <a:solidFill>
                <a:srgbClr val="00B0F0"/>
              </a:solidFill>
            </a:endParaRPr>
          </a:p>
          <a:p>
            <a:endParaRPr lang="ru-RU"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pSp>
        <p:nvGrpSpPr>
          <p:cNvPr id="5" name="Группа 4"/>
          <p:cNvGrpSpPr/>
          <p:nvPr/>
        </p:nvGrpSpPr>
        <p:grpSpPr>
          <a:xfrm>
            <a:off x="1691680" y="0"/>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282575" indent="-15875">
              <a:buNone/>
            </a:pPr>
            <a:r>
              <a:rPr lang="en-US" b="1" smtClean="0">
                <a:solidFill>
                  <a:srgbClr val="0070C0"/>
                </a:solidFill>
              </a:rPr>
              <a:t>Art. 1.3</a:t>
            </a:r>
            <a:endParaRPr lang="ru-RU" b="1" dirty="0" smtClean="0">
              <a:solidFill>
                <a:srgbClr val="0070C0"/>
              </a:solidFill>
            </a:endParaRPr>
          </a:p>
          <a:p>
            <a:pPr marL="282575" indent="-15875">
              <a:buNone/>
            </a:pPr>
            <a:r>
              <a:rPr lang="en-US" smtClean="0"/>
              <a:t>The </a:t>
            </a:r>
            <a:r>
              <a:rPr lang="en-US" smtClean="0"/>
              <a:t>thesis shall be researched and written in at least two alternating periods at the Institutions</a:t>
            </a:r>
            <a:r>
              <a:rPr lang="en-US" smtClean="0"/>
              <a:t>. </a:t>
            </a:r>
            <a:endParaRPr lang="en-US" smtClean="0"/>
          </a:p>
          <a:p>
            <a:pPr marL="282575" indent="-15875">
              <a:buNone/>
            </a:pPr>
            <a:r>
              <a:rPr lang="en-US" smtClean="0"/>
              <a:t>The </a:t>
            </a:r>
            <a:r>
              <a:rPr lang="en-US" smtClean="0"/>
              <a:t>duration of such periods shall be fixed by Agreement between the two Thesis supervisors</a:t>
            </a:r>
            <a:r>
              <a:rPr lang="en-US" smtClean="0"/>
              <a:t>. </a:t>
            </a:r>
            <a:endParaRPr lang="en-US" smtClean="0"/>
          </a:p>
          <a:p>
            <a:pPr marL="282575" indent="-15875">
              <a:buNone/>
            </a:pPr>
            <a:r>
              <a:rPr lang="en-US" smtClean="0">
                <a:solidFill>
                  <a:srgbClr val="0070C0"/>
                </a:solidFill>
              </a:rPr>
              <a:t>The </a:t>
            </a:r>
            <a:r>
              <a:rPr lang="en-US" smtClean="0">
                <a:solidFill>
                  <a:srgbClr val="0070C0"/>
                </a:solidFill>
              </a:rPr>
              <a:t>Student will spend at least 6 months in either institution.</a:t>
            </a:r>
            <a:r>
              <a:rPr lang="en-US" smtClean="0"/>
              <a:t> </a:t>
            </a:r>
            <a:endParaRPr lang="ru-RU" dirty="0" smtClean="0"/>
          </a:p>
          <a:p>
            <a:pPr>
              <a:buNone/>
            </a:pPr>
            <a:endParaRPr lang="ru-RU"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pSp>
        <p:nvGrpSpPr>
          <p:cNvPr id="5" name="Группа 4"/>
          <p:cNvGrpSpPr/>
          <p:nvPr/>
        </p:nvGrpSpPr>
        <p:grpSpPr>
          <a:xfrm>
            <a:off x="1691680" y="0"/>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1052736"/>
            <a:ext cx="7498080" cy="4800600"/>
          </a:xfrm>
        </p:spPr>
        <p:txBody>
          <a:bodyPr>
            <a:normAutofit fontScale="85000" lnSpcReduction="20000"/>
          </a:bodyPr>
          <a:lstStyle/>
          <a:p>
            <a:pPr marL="177800" indent="0">
              <a:buNone/>
            </a:pPr>
            <a:r>
              <a:rPr lang="en-US" b="1" smtClean="0">
                <a:solidFill>
                  <a:srgbClr val="0070C0"/>
                </a:solidFill>
              </a:rPr>
              <a:t>Art. 1.4</a:t>
            </a:r>
            <a:endParaRPr lang="ru-RU" b="1" dirty="0" smtClean="0">
              <a:solidFill>
                <a:srgbClr val="0070C0"/>
              </a:solidFill>
            </a:endParaRPr>
          </a:p>
          <a:p>
            <a:pPr marL="177800" indent="0">
              <a:buNone/>
            </a:pPr>
            <a:r>
              <a:rPr lang="en-US" smtClean="0"/>
              <a:t>PhD students shall be registered in all partnering Institutions. </a:t>
            </a:r>
            <a:endParaRPr lang="ru-RU" dirty="0" smtClean="0"/>
          </a:p>
          <a:p>
            <a:pPr marL="177800" indent="0">
              <a:buNone/>
            </a:pPr>
            <a:r>
              <a:rPr lang="en-US" smtClean="0"/>
              <a:t>Scholarship provided by the Government of Uzbekistan for all PhD students will be transferred to partner institutions as follows: </a:t>
            </a:r>
            <a:endParaRPr lang="ru-RU" dirty="0" smtClean="0"/>
          </a:p>
          <a:p>
            <a:pPr marL="177800" indent="0">
              <a:buNone/>
            </a:pPr>
            <a:r>
              <a:rPr lang="en-US" smtClean="0">
                <a:solidFill>
                  <a:srgbClr val="0070C0"/>
                </a:solidFill>
              </a:rPr>
              <a:t>Year 1 - Scholarship fees payable to TCTI (Lead Institution); </a:t>
            </a:r>
            <a:endParaRPr lang="ru-RU" dirty="0" smtClean="0">
              <a:solidFill>
                <a:srgbClr val="0070C0"/>
              </a:solidFill>
            </a:endParaRPr>
          </a:p>
          <a:p>
            <a:pPr marL="177800" indent="0">
              <a:buNone/>
            </a:pPr>
            <a:r>
              <a:rPr lang="en-US" smtClean="0"/>
              <a:t>Year 2 - Scholarship fees payable to one of partner institute (QarSU or IGIC AS Ruz); </a:t>
            </a:r>
            <a:endParaRPr lang="ru-RU" dirty="0" smtClean="0"/>
          </a:p>
          <a:p>
            <a:pPr marL="177800" indent="0">
              <a:buNone/>
            </a:pPr>
            <a:r>
              <a:rPr lang="en-US" smtClean="0">
                <a:solidFill>
                  <a:srgbClr val="0070C0"/>
                </a:solidFill>
              </a:rPr>
              <a:t>Year 3 - Scholarship fees payable to one of partner institute (TCTI, QarSU or IGIC AS Ruz).</a:t>
            </a:r>
            <a:endParaRPr lang="ru-RU" dirty="0" smtClean="0">
              <a:solidFill>
                <a:srgbClr val="0070C0"/>
              </a:solidFill>
            </a:endParaRPr>
          </a:p>
          <a:p>
            <a:pPr>
              <a:buNone/>
            </a:pPr>
            <a:endParaRPr lang="ru-RU"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pSp>
        <p:nvGrpSpPr>
          <p:cNvPr id="5" name="Группа 4"/>
          <p:cNvGrpSpPr/>
          <p:nvPr/>
        </p:nvGrpSpPr>
        <p:grpSpPr>
          <a:xfrm>
            <a:off x="1691680" y="0"/>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pPr marL="177800" indent="0">
              <a:buNone/>
            </a:pPr>
            <a:r>
              <a:rPr lang="en-US" b="1" smtClean="0">
                <a:solidFill>
                  <a:srgbClr val="0070C0"/>
                </a:solidFill>
              </a:rPr>
              <a:t>Second Part - Admission Criteria and Process</a:t>
            </a:r>
            <a:endParaRPr lang="ru-RU" dirty="0" smtClean="0">
              <a:solidFill>
                <a:srgbClr val="0070C0"/>
              </a:solidFill>
            </a:endParaRPr>
          </a:p>
          <a:p>
            <a:pPr marL="177800" indent="0">
              <a:buNone/>
            </a:pPr>
            <a:r>
              <a:rPr lang="en-US" b="1" smtClean="0">
                <a:solidFill>
                  <a:srgbClr val="0070C0"/>
                </a:solidFill>
              </a:rPr>
              <a:t>Art. 2.1</a:t>
            </a:r>
            <a:endParaRPr lang="ru-RU" b="1" dirty="0" smtClean="0">
              <a:solidFill>
                <a:srgbClr val="0070C0"/>
              </a:solidFill>
            </a:endParaRPr>
          </a:p>
          <a:p>
            <a:pPr marL="177800" indent="0">
              <a:buNone/>
            </a:pPr>
            <a:endParaRPr lang="en-US" smtClean="0"/>
          </a:p>
          <a:p>
            <a:pPr marL="177800" indent="0">
              <a:buNone/>
            </a:pPr>
            <a:r>
              <a:rPr lang="en-US" smtClean="0"/>
              <a:t>Admission </a:t>
            </a:r>
            <a:r>
              <a:rPr lang="en-US" smtClean="0"/>
              <a:t>Criteria (subject related): </a:t>
            </a:r>
            <a:endParaRPr lang="ru-RU" dirty="0" smtClean="0"/>
          </a:p>
          <a:p>
            <a:pPr marL="177800" indent="0">
              <a:buNone/>
            </a:pPr>
            <a:r>
              <a:rPr lang="en-US" b="1" smtClean="0">
                <a:solidFill>
                  <a:srgbClr val="0070C0"/>
                </a:solidFill>
              </a:rPr>
              <a:t>For Basic and Independent PhD students:</a:t>
            </a:r>
            <a:endParaRPr lang="ru-RU" dirty="0" smtClean="0">
              <a:solidFill>
                <a:srgbClr val="0070C0"/>
              </a:solidFill>
            </a:endParaRPr>
          </a:p>
          <a:p>
            <a:pPr marL="177800" lvl="0" indent="0">
              <a:buNone/>
            </a:pPr>
            <a:r>
              <a:rPr lang="en-US" smtClean="0"/>
              <a:t>holders of Magister degree or Specialist Diploma;</a:t>
            </a:r>
            <a:endParaRPr lang="ru-RU" dirty="0" smtClean="0"/>
          </a:p>
          <a:p>
            <a:pPr marL="177800" lvl="0" indent="0">
              <a:buNone/>
            </a:pPr>
            <a:r>
              <a:rPr lang="en-US" smtClean="0"/>
              <a:t>scientific achievements (at least 1 scientific  article and 2 conference abstracts);</a:t>
            </a:r>
            <a:endParaRPr lang="ru-RU" dirty="0" smtClean="0"/>
          </a:p>
          <a:p>
            <a:pPr marL="177800" lvl="0" indent="0">
              <a:buNone/>
            </a:pPr>
            <a:r>
              <a:rPr lang="en-US" smtClean="0"/>
              <a:t>2 years of work experience  in science and education for   Independent PhD students (or patents).</a:t>
            </a:r>
            <a:endParaRPr lang="ru-RU" dirty="0" smtClean="0"/>
          </a:p>
          <a:p>
            <a:pPr marL="177800" indent="0">
              <a:buNone/>
            </a:pPr>
            <a:r>
              <a:rPr lang="en-US" b="1" smtClean="0">
                <a:solidFill>
                  <a:srgbClr val="0070C0"/>
                </a:solidFill>
              </a:rPr>
              <a:t>For Doctorate and Independent Doctorate candidates</a:t>
            </a:r>
            <a:r>
              <a:rPr lang="en-US" b="1" smtClean="0"/>
              <a:t>: </a:t>
            </a:r>
            <a:endParaRPr lang="ru-RU" dirty="0" smtClean="0"/>
          </a:p>
          <a:p>
            <a:pPr marL="177800" lvl="0" indent="0">
              <a:buNone/>
            </a:pPr>
            <a:r>
              <a:rPr lang="en-US" smtClean="0"/>
              <a:t>holders of Candidate of Science Degree, PhD   or other equivalent degrees, obtained in foreign countries; </a:t>
            </a:r>
            <a:endParaRPr lang="ru-RU" dirty="0" smtClean="0"/>
          </a:p>
          <a:p>
            <a:pPr marL="177800" lvl="0" indent="0">
              <a:buNone/>
            </a:pPr>
            <a:r>
              <a:rPr lang="en-US" smtClean="0"/>
              <a:t>scientific achievements (3 scientific  articles and 2 conference abstracts) </a:t>
            </a:r>
            <a:endParaRPr lang="ru-RU" dirty="0" smtClean="0"/>
          </a:p>
          <a:p>
            <a:endParaRPr lang="ru-RU"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pSp>
        <p:nvGrpSpPr>
          <p:cNvPr id="5" name="Группа 4"/>
          <p:cNvGrpSpPr/>
          <p:nvPr/>
        </p:nvGrpSpPr>
        <p:grpSpPr>
          <a:xfrm>
            <a:off x="1691680" y="0"/>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pPr>
              <a:buNone/>
            </a:pPr>
            <a:r>
              <a:rPr lang="en-US" smtClean="0"/>
              <a:t>All support for the cost of travel to and from institutions will have to be provided by the student or scholarship scheme, as appropriate.</a:t>
            </a:r>
            <a:endParaRPr lang="ru-RU" dirty="0" smtClean="0"/>
          </a:p>
          <a:p>
            <a:pPr>
              <a:buNone/>
            </a:pPr>
            <a:r>
              <a:rPr lang="en-US" smtClean="0"/>
              <a:t> </a:t>
            </a:r>
            <a:endParaRPr lang="ru-RU" dirty="0" smtClean="0"/>
          </a:p>
          <a:p>
            <a:pPr>
              <a:buNone/>
            </a:pPr>
            <a:r>
              <a:rPr lang="en-US" smtClean="0"/>
              <a:t>The difference between a joint PhD and joint supervision is that a student is registered in both institutions for the duration of the PhD and receives a joint award from the two Institutions.</a:t>
            </a:r>
            <a:endParaRPr lang="ru-RU" dirty="0" smtClean="0"/>
          </a:p>
          <a:p>
            <a:pPr lvl="0">
              <a:buNone/>
            </a:pPr>
            <a:r>
              <a:rPr lang="en-US" smtClean="0"/>
              <a:t>Current regulations allow for an external supervisor to act as co-supervisor for a students registered at TCTI. The award of the PhD in this case is made solely through TCTI and the Institution where the external supervisor is based does not receive any compensation. Joint supervision is also practised where the partner institution does not have degree awarding powers.</a:t>
            </a:r>
            <a:endParaRPr lang="ru-RU" dirty="0" smtClean="0"/>
          </a:p>
          <a:p>
            <a:pPr>
              <a:buNone/>
            </a:pPr>
            <a:r>
              <a:rPr lang="en-US" smtClean="0"/>
              <a:t> </a:t>
            </a:r>
            <a:endParaRPr lang="ru-RU" dirty="0" smtClean="0"/>
          </a:p>
          <a:p>
            <a:pPr>
              <a:buNone/>
            </a:pPr>
            <a:r>
              <a:rPr lang="en-US" smtClean="0"/>
              <a:t>Students will be registered students of TCTI for all years of their Joint programme and will be registered students of the partner Institution/s. </a:t>
            </a:r>
            <a:endParaRPr lang="ru-RU" dirty="0" smtClean="0"/>
          </a:p>
          <a:p>
            <a:pPr>
              <a:buNone/>
            </a:pPr>
            <a:r>
              <a:rPr lang="en-US" smtClean="0"/>
              <a:t>Students will be entitled to use the support services of all partner Institution/s.</a:t>
            </a:r>
            <a:endParaRPr lang="ru-RU" dirty="0" smtClean="0"/>
          </a:p>
          <a:p>
            <a:pPr>
              <a:buNone/>
            </a:pPr>
            <a:endParaRPr lang="ru-RU"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pSp>
        <p:nvGrpSpPr>
          <p:cNvPr id="5" name="Группа 4"/>
          <p:cNvGrpSpPr/>
          <p:nvPr/>
        </p:nvGrpSpPr>
        <p:grpSpPr>
          <a:xfrm>
            <a:off x="1691680" y="0"/>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640" y="1196752"/>
            <a:ext cx="7498080" cy="4800600"/>
          </a:xfrm>
        </p:spPr>
        <p:txBody>
          <a:bodyPr>
            <a:normAutofit fontScale="92500"/>
          </a:bodyPr>
          <a:lstStyle/>
          <a:p>
            <a:pPr>
              <a:buNone/>
            </a:pPr>
            <a:r>
              <a:rPr lang="en-US" smtClean="0">
                <a:solidFill>
                  <a:srgbClr val="0070C0"/>
                </a:solidFill>
              </a:rPr>
              <a:t>Art. 3.2</a:t>
            </a:r>
            <a:endParaRPr lang="ru-RU" dirty="0" smtClean="0">
              <a:solidFill>
                <a:srgbClr val="0070C0"/>
              </a:solidFill>
            </a:endParaRPr>
          </a:p>
          <a:p>
            <a:pPr>
              <a:buNone/>
            </a:pPr>
            <a:r>
              <a:rPr lang="en-US" b="1" smtClean="0">
                <a:solidFill>
                  <a:srgbClr val="0070C0"/>
                </a:solidFill>
              </a:rPr>
              <a:t>Description of the PhD programme.</a:t>
            </a:r>
            <a:endParaRPr lang="ru-RU" dirty="0" smtClean="0">
              <a:solidFill>
                <a:srgbClr val="0070C0"/>
              </a:solidFill>
            </a:endParaRPr>
          </a:p>
          <a:p>
            <a:pPr>
              <a:buNone/>
            </a:pPr>
            <a:r>
              <a:rPr lang="en-GB" smtClean="0"/>
              <a:t>There are three main educational elements to the Ph.D. programme, namely: </a:t>
            </a:r>
            <a:endParaRPr lang="ru-RU" dirty="0" smtClean="0"/>
          </a:p>
          <a:p>
            <a:r>
              <a:rPr lang="en-GB" smtClean="0"/>
              <a:t>Research Work,</a:t>
            </a:r>
            <a:endParaRPr lang="ru-RU" dirty="0" smtClean="0"/>
          </a:p>
          <a:p>
            <a:r>
              <a:rPr lang="en-GB" smtClean="0"/>
              <a:t>Education Courses in Chemistry and Chemical Technology,</a:t>
            </a:r>
            <a:endParaRPr lang="ru-RU" dirty="0" smtClean="0"/>
          </a:p>
          <a:p>
            <a:r>
              <a:rPr lang="en-GB" smtClean="0"/>
              <a:t>Professional Training, as detailed below. </a:t>
            </a:r>
            <a:endParaRPr lang="ru-RU" dirty="0" smtClean="0"/>
          </a:p>
          <a:p>
            <a:endParaRPr lang="ru-RU" dirty="0" smtClean="0"/>
          </a:p>
          <a:p>
            <a:endParaRPr lang="ru-RU"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pSp>
        <p:nvGrpSpPr>
          <p:cNvPr id="5" name="Группа 4"/>
          <p:cNvGrpSpPr/>
          <p:nvPr/>
        </p:nvGrpSpPr>
        <p:grpSpPr>
          <a:xfrm>
            <a:off x="1691680" y="0"/>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2800" b="1" smtClean="0">
                <a:solidFill>
                  <a:srgbClr val="0070C0"/>
                </a:solidFill>
              </a:rPr>
              <a:t>Education Courses (Modules)</a:t>
            </a:r>
            <a:r>
              <a:rPr lang="en-GB" sz="2800" smtClean="0">
                <a:solidFill>
                  <a:srgbClr val="0070C0"/>
                </a:solidFill>
              </a:rPr>
              <a:t> </a:t>
            </a:r>
            <a:r>
              <a:rPr lang="en-GB" sz="2800" b="1" smtClean="0">
                <a:solidFill>
                  <a:srgbClr val="0070C0"/>
                </a:solidFill>
              </a:rPr>
              <a:t>in Chemistry and Chemical Technology</a:t>
            </a:r>
            <a:endParaRPr lang="ru-RU" dirty="0">
              <a:solidFill>
                <a:srgbClr val="0070C0"/>
              </a:solidFill>
            </a:endParaRPr>
          </a:p>
        </p:txBody>
      </p:sp>
      <p:sp>
        <p:nvSpPr>
          <p:cNvPr id="3" name="Содержимое 2"/>
          <p:cNvSpPr>
            <a:spLocks noGrp="1"/>
          </p:cNvSpPr>
          <p:nvPr>
            <p:ph idx="1"/>
          </p:nvPr>
        </p:nvSpPr>
        <p:spPr>
          <a:xfrm>
            <a:off x="1187624" y="1268760"/>
            <a:ext cx="7704856" cy="4800600"/>
          </a:xfrm>
        </p:spPr>
        <p:txBody>
          <a:bodyPr>
            <a:noAutofit/>
          </a:bodyPr>
          <a:lstStyle/>
          <a:p>
            <a:pPr>
              <a:buNone/>
            </a:pPr>
            <a:r>
              <a:rPr lang="en-GB" sz="1600" smtClean="0"/>
              <a:t>A </a:t>
            </a:r>
            <a:r>
              <a:rPr lang="en-GB" sz="1600" smtClean="0"/>
              <a:t>range of education courses is provided, varying from taught courses to masterclasses; these may vary from year to year. These courses are provided within the Department and in cooperation with other Centres and Departments in Uzbekistan. The type and number of courses PhD student will take depending personal needs and research topic. Selection of courses should be discussed with Supervisor. </a:t>
            </a:r>
            <a:endParaRPr lang="ru-RU" sz="1600" dirty="0" smtClean="0"/>
          </a:p>
          <a:p>
            <a:pPr>
              <a:buNone/>
            </a:pPr>
            <a:endParaRPr lang="en-US" sz="1600" smtClean="0"/>
          </a:p>
          <a:p>
            <a:pPr algn="just">
              <a:buNone/>
            </a:pPr>
            <a:r>
              <a:rPr lang="en-US" sz="1600" b="1" smtClean="0">
                <a:solidFill>
                  <a:srgbClr val="0070C0"/>
                </a:solidFill>
              </a:rPr>
              <a:t>E</a:t>
            </a:r>
            <a:r>
              <a:rPr lang="en-GB" sz="1600" b="1" smtClean="0">
                <a:solidFill>
                  <a:srgbClr val="0070C0"/>
                </a:solidFill>
              </a:rPr>
              <a:t>ducational elements of PhD Programme on Specialty </a:t>
            </a:r>
            <a:r>
              <a:rPr lang="en-US" sz="1600" b="1" smtClean="0">
                <a:solidFill>
                  <a:srgbClr val="0070C0"/>
                </a:solidFill>
              </a:rPr>
              <a:t>02.00.13 – Technology of inorganic substance and matreials on their basis:</a:t>
            </a:r>
            <a:endParaRPr lang="ru-RU" sz="1600" b="1" dirty="0" smtClean="0">
              <a:solidFill>
                <a:srgbClr val="0070C0"/>
              </a:solidFill>
            </a:endParaRPr>
          </a:p>
          <a:p>
            <a:pPr lvl="0"/>
            <a:r>
              <a:rPr lang="en-US" sz="1600" smtClean="0"/>
              <a:t>General Chemistry,</a:t>
            </a:r>
            <a:endParaRPr lang="ru-RU" sz="1600" dirty="0" smtClean="0"/>
          </a:p>
          <a:p>
            <a:pPr lvl="0"/>
            <a:r>
              <a:rPr lang="en-US" sz="1600" smtClean="0"/>
              <a:t>General Chemical Technology,</a:t>
            </a:r>
            <a:endParaRPr lang="ru-RU" sz="1600" dirty="0" smtClean="0"/>
          </a:p>
          <a:p>
            <a:pPr lvl="0"/>
            <a:r>
              <a:rPr lang="en-US" sz="1600" smtClean="0"/>
              <a:t>Chemistry of high-molecular compounds,</a:t>
            </a:r>
            <a:endParaRPr lang="ru-RU" sz="1600" dirty="0" smtClean="0"/>
          </a:p>
          <a:p>
            <a:pPr lvl="0"/>
            <a:r>
              <a:rPr lang="en-US" sz="1600" smtClean="0"/>
              <a:t>Methods of physical-chemical analysis,</a:t>
            </a:r>
            <a:endParaRPr lang="ru-RU" sz="1600" dirty="0" smtClean="0"/>
          </a:p>
          <a:p>
            <a:pPr lvl="0"/>
            <a:r>
              <a:rPr lang="en-US" sz="1600" smtClean="0"/>
              <a:t>Inorganic chemistry,</a:t>
            </a:r>
            <a:endParaRPr lang="ru-RU" sz="1600" dirty="0" smtClean="0"/>
          </a:p>
          <a:p>
            <a:pPr lvl="0"/>
            <a:r>
              <a:rPr lang="en-GB" sz="1600" smtClean="0"/>
              <a:t>Thermodynamics</a:t>
            </a:r>
            <a:r>
              <a:rPr lang="en-US" sz="1600" smtClean="0"/>
              <a:t>,</a:t>
            </a:r>
            <a:endParaRPr lang="ru-RU" sz="1600" dirty="0" smtClean="0"/>
          </a:p>
          <a:p>
            <a:pPr lvl="0"/>
            <a:r>
              <a:rPr lang="en-GB" sz="1600" smtClean="0"/>
              <a:t>Applied Mathematics</a:t>
            </a:r>
            <a:r>
              <a:rPr lang="en-US" sz="1600" smtClean="0"/>
              <a:t>,</a:t>
            </a:r>
            <a:endParaRPr lang="ru-RU" sz="1600" dirty="0" smtClean="0"/>
          </a:p>
          <a:p>
            <a:pPr lvl="0"/>
            <a:r>
              <a:rPr lang="en-GB" sz="1600" smtClean="0"/>
              <a:t>Transport</a:t>
            </a:r>
            <a:r>
              <a:rPr lang="en-US" sz="1600" smtClean="0"/>
              <a:t>,</a:t>
            </a:r>
            <a:endParaRPr lang="ru-RU" sz="1600" dirty="0" smtClean="0"/>
          </a:p>
          <a:p>
            <a:pPr lvl="0"/>
            <a:r>
              <a:rPr lang="en-GB" sz="1600" smtClean="0"/>
              <a:t>Kinetics</a:t>
            </a:r>
            <a:r>
              <a:rPr lang="en-GB" sz="1600" smtClean="0"/>
              <a:t>.</a:t>
            </a:r>
            <a:endParaRPr lang="ru-RU" sz="1600"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3600" b="1" smtClean="0">
                <a:solidFill>
                  <a:srgbClr val="0070C0"/>
                </a:solidFill>
              </a:rPr>
              <a:t>Professional Training Modules:</a:t>
            </a:r>
            <a:r>
              <a:rPr lang="en-GB" sz="3600" smtClean="0">
                <a:solidFill>
                  <a:srgbClr val="0070C0"/>
                </a:solidFill>
              </a:rPr>
              <a:t> </a:t>
            </a:r>
            <a:endParaRPr lang="ru-RU" dirty="0">
              <a:solidFill>
                <a:srgbClr val="0070C0"/>
              </a:solidFill>
            </a:endParaRPr>
          </a:p>
        </p:txBody>
      </p:sp>
      <p:sp>
        <p:nvSpPr>
          <p:cNvPr id="3" name="Содержимое 2"/>
          <p:cNvSpPr>
            <a:spLocks noGrp="1"/>
          </p:cNvSpPr>
          <p:nvPr>
            <p:ph idx="1"/>
          </p:nvPr>
        </p:nvSpPr>
        <p:spPr>
          <a:xfrm>
            <a:off x="1331640" y="1268760"/>
            <a:ext cx="7498080" cy="4800600"/>
          </a:xfrm>
        </p:spPr>
        <p:txBody>
          <a:bodyPr>
            <a:normAutofit fontScale="32500" lnSpcReduction="20000"/>
          </a:bodyPr>
          <a:lstStyle/>
          <a:p>
            <a:pPr>
              <a:buNone/>
            </a:pPr>
            <a:r>
              <a:rPr lang="en-GB" smtClean="0"/>
              <a:t>Training </a:t>
            </a:r>
            <a:r>
              <a:rPr lang="en-GB" smtClean="0"/>
              <a:t>in communication and writing skills will be provided through Faculty of Professional Education of TCTI and the relevant departments in partner institutions (details will be provided under Generic Skills on the </a:t>
            </a:r>
            <a:r>
              <a:rPr lang="en-US" smtClean="0"/>
              <a:t>Department of training highly qualified scientific and scientific-pedagogical personnel of TCTI). </a:t>
            </a:r>
            <a:endParaRPr lang="ru-RU" dirty="0" smtClean="0"/>
          </a:p>
          <a:p>
            <a:pPr>
              <a:buNone/>
            </a:pPr>
            <a:r>
              <a:rPr lang="en-GB" smtClean="0"/>
              <a:t>Training in the commercialisation of research and intellectual properties issues will be provided by Department of Commercialization of scientific innovation developments of TCTI (or other relevant Departments in partner institutions). </a:t>
            </a:r>
            <a:endParaRPr lang="ru-RU" dirty="0" smtClean="0"/>
          </a:p>
          <a:p>
            <a:pPr>
              <a:buNone/>
            </a:pPr>
            <a:r>
              <a:rPr lang="en-GB" smtClean="0"/>
              <a:t>The Center for retraining and advanced training of pedagogical personnel at TCTI and Department of quality control of TCTI offers a course for tutors and demonstrators (TCTI Professional Certificate in Teaching and Learning in Higher Education). </a:t>
            </a:r>
            <a:endParaRPr lang="ru-RU" dirty="0" smtClean="0"/>
          </a:p>
          <a:p>
            <a:pPr>
              <a:buNone/>
            </a:pPr>
            <a:r>
              <a:rPr lang="en-GB" smtClean="0"/>
              <a:t>In addition, student will receive training in generic skills on a one-to-one basis with  supervisor by giving presentations on research work, group meetings and report writing. Information on these courses will be given to all students at the beginning of the academic year. </a:t>
            </a:r>
            <a:endParaRPr lang="ru-RU" dirty="0" smtClean="0"/>
          </a:p>
          <a:p>
            <a:pPr algn="ctr">
              <a:buNone/>
            </a:pPr>
            <a:r>
              <a:rPr lang="en-GB" b="1" smtClean="0">
                <a:solidFill>
                  <a:srgbClr val="0070C0"/>
                </a:solidFill>
              </a:rPr>
              <a:t>Other Generic and 7 Transferable Skills modules are available; a full list will be available on the Department of training highly qualified scientific and scientific-pedagogical personnel webpages. Some of  Generic and 7 Transferable Skills modules listed above:</a:t>
            </a:r>
            <a:endParaRPr lang="ru-RU" b="1" dirty="0" smtClean="0">
              <a:solidFill>
                <a:srgbClr val="0070C0"/>
              </a:solidFill>
            </a:endParaRPr>
          </a:p>
          <a:p>
            <a:pPr lvl="0"/>
            <a:r>
              <a:rPr lang="en-GB" smtClean="0"/>
              <a:t>Employability Skills, writing a CV or Resume</a:t>
            </a:r>
            <a:endParaRPr lang="ru-RU" dirty="0" smtClean="0"/>
          </a:p>
          <a:p>
            <a:pPr lvl="0"/>
            <a:r>
              <a:rPr lang="en-GB" smtClean="0"/>
              <a:t>Research and Analytical Skills</a:t>
            </a:r>
            <a:endParaRPr lang="ru-RU" dirty="0" smtClean="0"/>
          </a:p>
          <a:p>
            <a:pPr lvl="0"/>
            <a:r>
              <a:rPr lang="en-GB" smtClean="0"/>
              <a:t>Commercialisation of research and intellectual properties</a:t>
            </a:r>
            <a:endParaRPr lang="ru-RU" dirty="0" smtClean="0"/>
          </a:p>
          <a:p>
            <a:pPr lvl="0"/>
            <a:r>
              <a:rPr lang="en-GB" smtClean="0"/>
              <a:t>Verbal Communication and presentation skills</a:t>
            </a:r>
            <a:endParaRPr lang="ru-RU" dirty="0" smtClean="0"/>
          </a:p>
          <a:p>
            <a:pPr lvl="0"/>
            <a:r>
              <a:rPr lang="en-GB" smtClean="0"/>
              <a:t>Written communication, science article writing and scientific journals</a:t>
            </a:r>
            <a:endParaRPr lang="ru-RU" dirty="0" smtClean="0"/>
          </a:p>
          <a:p>
            <a:pPr lvl="0"/>
            <a:r>
              <a:rPr lang="en-GB" smtClean="0"/>
              <a:t>Personal Motivation, Organisation and Time Management </a:t>
            </a:r>
            <a:endParaRPr lang="ru-RU" dirty="0" smtClean="0"/>
          </a:p>
          <a:p>
            <a:pPr lvl="0"/>
            <a:r>
              <a:rPr lang="en-GB" smtClean="0"/>
              <a:t>Communication Skills </a:t>
            </a:r>
            <a:endParaRPr lang="ru-RU" dirty="0" smtClean="0"/>
          </a:p>
          <a:p>
            <a:pPr lvl="0"/>
            <a:r>
              <a:rPr lang="en-GB" smtClean="0"/>
              <a:t>Numeracy Skills</a:t>
            </a:r>
            <a:endParaRPr lang="ru-RU" dirty="0" smtClean="0"/>
          </a:p>
          <a:p>
            <a:pPr lvl="0"/>
            <a:r>
              <a:rPr lang="en-GB" smtClean="0"/>
              <a:t>IT Skills </a:t>
            </a:r>
            <a:endParaRPr lang="ru-RU" dirty="0" smtClean="0"/>
          </a:p>
          <a:p>
            <a:pPr lvl="0"/>
            <a:r>
              <a:rPr lang="en-GB" smtClean="0"/>
              <a:t>Learning How to Learn </a:t>
            </a:r>
            <a:endParaRPr lang="ru-RU" dirty="0" smtClean="0"/>
          </a:p>
          <a:p>
            <a:pPr lvl="0"/>
            <a:r>
              <a:rPr lang="en-GB" smtClean="0"/>
              <a:t>Problem-solving Skills </a:t>
            </a:r>
            <a:endParaRPr lang="ru-RU" dirty="0" smtClean="0"/>
          </a:p>
          <a:p>
            <a:pPr lvl="0"/>
            <a:r>
              <a:rPr lang="en-GB" smtClean="0"/>
              <a:t>Working with Others </a:t>
            </a:r>
            <a:endParaRPr lang="ru-RU" dirty="0" smtClean="0"/>
          </a:p>
          <a:p>
            <a:pPr lvl="0"/>
            <a:r>
              <a:rPr lang="en-GB" smtClean="0"/>
              <a:t>Subject-specific Competencies</a:t>
            </a:r>
            <a:endParaRPr lang="ru-RU" dirty="0" smtClean="0"/>
          </a:p>
          <a:p>
            <a:endParaRPr lang="ru-RU"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71400"/>
            <a:ext cx="7498080" cy="1143000"/>
          </a:xfrm>
        </p:spPr>
        <p:txBody>
          <a:bodyPr>
            <a:noAutofit/>
          </a:bodyPr>
          <a:lstStyle/>
          <a:p>
            <a:pPr lvl="0"/>
            <a:r>
              <a:rPr lang="en-IE" sz="3200" b="1" u="sng" smtClean="0">
                <a:solidFill>
                  <a:srgbClr val="0070C0"/>
                </a:solidFill>
                <a:effectLst/>
                <a:latin typeface="Arial" pitchFamily="34" charset="0"/>
                <a:ea typeface="Times New Roman" pitchFamily="18" charset="0"/>
                <a:cs typeface="Arial" pitchFamily="34" charset="0"/>
              </a:rPr>
              <a:t>Initial </a:t>
            </a:r>
            <a:r>
              <a:rPr lang="en-IE" sz="3200" b="1" u="sng" smtClean="0">
                <a:solidFill>
                  <a:srgbClr val="0070C0"/>
                </a:solidFill>
                <a:effectLst/>
                <a:latin typeface="Arial" pitchFamily="34" charset="0"/>
                <a:ea typeface="Times New Roman" pitchFamily="18" charset="0"/>
                <a:cs typeface="Arial" pitchFamily="34" charset="0"/>
              </a:rPr>
              <a:t>Meeting </a:t>
            </a:r>
            <a:r>
              <a:rPr lang="en-IE" sz="3200" b="1" u="sng" smtClean="0">
                <a:solidFill>
                  <a:srgbClr val="0070C0"/>
                </a:solidFill>
                <a:effectLst/>
                <a:latin typeface="Arial" pitchFamily="34" charset="0"/>
                <a:ea typeface="Times New Roman" pitchFamily="18" charset="0"/>
                <a:cs typeface="Arial" pitchFamily="34" charset="0"/>
              </a:rPr>
              <a:t>Report</a:t>
            </a:r>
            <a:endParaRPr lang="ru-RU" sz="3200" dirty="0">
              <a:solidFill>
                <a:srgbClr val="0070C0"/>
              </a:solidFill>
            </a:endParaRPr>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aphicFrame>
        <p:nvGraphicFramePr>
          <p:cNvPr id="5" name="Таблица 4"/>
          <p:cNvGraphicFramePr>
            <a:graphicFrameLocks noGrp="1"/>
          </p:cNvGraphicFramePr>
          <p:nvPr/>
        </p:nvGraphicFramePr>
        <p:xfrm>
          <a:off x="1547664" y="692696"/>
          <a:ext cx="5623560" cy="2194560"/>
        </p:xfrm>
        <a:graphic>
          <a:graphicData uri="http://schemas.openxmlformats.org/drawingml/2006/table">
            <a:tbl>
              <a:tblPr/>
              <a:tblGrid>
                <a:gridCol w="2842895"/>
                <a:gridCol w="2780665"/>
              </a:tblGrid>
              <a:tr h="0">
                <a:tc>
                  <a:txBody>
                    <a:bodyPr/>
                    <a:lstStyle/>
                    <a:p>
                      <a:pPr>
                        <a:spcAft>
                          <a:spcPts val="0"/>
                        </a:spcAft>
                      </a:pPr>
                      <a:r>
                        <a:rPr lang="en-IE" sz="1200">
                          <a:latin typeface="Times New Roman"/>
                          <a:ea typeface="Times New Roman"/>
                        </a:rPr>
                        <a:t>Student Name</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Student No.</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Registered Programme (PhD or DSc)</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Full-time/Part-time</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Supervisor Name</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latin typeface="Times New Roman"/>
                          <a:ea typeface="Times New Roman"/>
                        </a:rPr>
                        <a:t>Co-Supervisor  </a:t>
                      </a:r>
                      <a:r>
                        <a:rPr lang="en-GB" sz="1200" i="1">
                          <a:latin typeface="Times New Roman"/>
                          <a:ea typeface="Times New Roman"/>
                        </a:rPr>
                        <a:t>(if applicable)</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latin typeface="Times New Roman"/>
                          <a:ea typeface="Times New Roman"/>
                        </a:rPr>
                        <a:t>Supervisory Team </a:t>
                      </a:r>
                      <a:r>
                        <a:rPr lang="en-GB" sz="1200" i="1">
                          <a:latin typeface="Times New Roman"/>
                          <a:ea typeface="Times New Roman"/>
                        </a:rPr>
                        <a:t>(if applicable)</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latin typeface="Times New Roman"/>
                          <a:ea typeface="Times New Roman"/>
                        </a:rPr>
                        <a:t>External Supervisor(s) </a:t>
                      </a:r>
                      <a:r>
                        <a:rPr lang="en-GB" sz="1200" i="1">
                          <a:latin typeface="Times New Roman"/>
                          <a:ea typeface="Times New Roman"/>
                        </a:rPr>
                        <a:t>(if applicable)</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Date of Meeting</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Provisional Title of Project</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Briefly list up to 5 key objectives for the project in the first year</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nvGraphicFramePr>
        <p:xfrm>
          <a:off x="1619672" y="3573016"/>
          <a:ext cx="5582285" cy="3017520"/>
        </p:xfrm>
        <a:graphic>
          <a:graphicData uri="http://schemas.openxmlformats.org/drawingml/2006/table">
            <a:tbl>
              <a:tblPr/>
              <a:tblGrid>
                <a:gridCol w="3420110"/>
                <a:gridCol w="2162175"/>
              </a:tblGrid>
              <a:tr h="0">
                <a:tc>
                  <a:txBody>
                    <a:bodyPr/>
                    <a:lstStyle/>
                    <a:p>
                      <a:pPr>
                        <a:spcAft>
                          <a:spcPts val="0"/>
                        </a:spcAft>
                      </a:pPr>
                      <a:r>
                        <a:rPr lang="en-IE" sz="1100">
                          <a:latin typeface="Times New Roman"/>
                          <a:ea typeface="Times New Roman"/>
                        </a:rPr>
                        <a:t>Did you attend the University Induction Programme?</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100">
                          <a:latin typeface="Times New Roman"/>
                          <a:ea typeface="Times New Roman"/>
                        </a:rPr>
                        <a:t>Yes </a:t>
                      </a:r>
                      <a:r>
                        <a:rPr lang="en-IE" sz="1100">
                          <a:latin typeface="Times New Roman"/>
                          <a:ea typeface="Times New Roman"/>
                          <a:sym typeface="Symbol"/>
                        </a:rPr>
                        <a:t></a:t>
                      </a:r>
                      <a:r>
                        <a:rPr lang="en-IE" sz="1100">
                          <a:latin typeface="Times New Roman"/>
                          <a:ea typeface="Times New Roman"/>
                        </a:rPr>
                        <a:t>        No </a:t>
                      </a:r>
                      <a:r>
                        <a:rPr lang="en-IE" sz="1100">
                          <a:latin typeface="Times New Roman"/>
                          <a:ea typeface="Times New Roman"/>
                          <a:sym typeface="Symbol"/>
                        </a:rPr>
                        <a:t></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100">
                          <a:latin typeface="Times New Roman"/>
                          <a:ea typeface="Times New Roman"/>
                        </a:rPr>
                        <a:t>Have you read the regulations and schedules of the University for higher degrees by research, in particular the Framework for Delivery of Structured Doctoral Programme?</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100">
                          <a:latin typeface="Times New Roman"/>
                          <a:ea typeface="Times New Roman"/>
                        </a:rPr>
                        <a:t>Yes </a:t>
                      </a:r>
                      <a:r>
                        <a:rPr lang="en-IE" sz="1100">
                          <a:latin typeface="Times New Roman"/>
                          <a:ea typeface="Times New Roman"/>
                          <a:sym typeface="Symbol"/>
                        </a:rPr>
                        <a:t></a:t>
                      </a:r>
                      <a:r>
                        <a:rPr lang="en-IE" sz="1100">
                          <a:latin typeface="Times New Roman"/>
                          <a:ea typeface="Times New Roman"/>
                        </a:rPr>
                        <a:t>        No </a:t>
                      </a:r>
                      <a:r>
                        <a:rPr lang="en-IE" sz="1100">
                          <a:latin typeface="Times New Roman"/>
                          <a:ea typeface="Times New Roman"/>
                          <a:sym typeface="Symbol"/>
                        </a:rPr>
                        <a:t></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100">
                          <a:latin typeface="Times New Roman"/>
                          <a:ea typeface="Times New Roman"/>
                        </a:rPr>
                        <a:t>Have you read the administrative structures and processes of the University relevant to research applications as outlined in the Route of Academic/Administrative Progression to the Research Masters/PhD Degree from application to Thesis Submission?</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100">
                          <a:latin typeface="Times New Roman"/>
                          <a:ea typeface="Times New Roman"/>
                        </a:rPr>
                        <a:t>Yes </a:t>
                      </a:r>
                      <a:r>
                        <a:rPr lang="en-IE" sz="1100">
                          <a:latin typeface="Times New Roman"/>
                          <a:ea typeface="Times New Roman"/>
                          <a:sym typeface="Symbol"/>
                        </a:rPr>
                        <a:t></a:t>
                      </a:r>
                      <a:r>
                        <a:rPr lang="en-IE" sz="1100">
                          <a:latin typeface="Times New Roman"/>
                          <a:ea typeface="Times New Roman"/>
                        </a:rPr>
                        <a:t>        No </a:t>
                      </a:r>
                      <a:r>
                        <a:rPr lang="en-IE" sz="1100">
                          <a:latin typeface="Times New Roman"/>
                          <a:ea typeface="Times New Roman"/>
                          <a:sym typeface="Symbol"/>
                        </a:rPr>
                        <a:t></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100">
                          <a:latin typeface="Times New Roman"/>
                          <a:ea typeface="Times New Roman"/>
                        </a:rPr>
                        <a:t>Have you read the PhD Supervisory Policy?</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100">
                          <a:latin typeface="Times New Roman"/>
                          <a:ea typeface="Times New Roman"/>
                        </a:rPr>
                        <a:t>Yes </a:t>
                      </a:r>
                      <a:r>
                        <a:rPr lang="en-IE" sz="1100">
                          <a:latin typeface="Times New Roman"/>
                          <a:ea typeface="Times New Roman"/>
                          <a:sym typeface="Symbol"/>
                        </a:rPr>
                        <a:t></a:t>
                      </a:r>
                      <a:r>
                        <a:rPr lang="en-IE" sz="1100">
                          <a:latin typeface="Times New Roman"/>
                          <a:ea typeface="Times New Roman"/>
                        </a:rPr>
                        <a:t>        No </a:t>
                      </a:r>
                      <a:r>
                        <a:rPr lang="en-IE" sz="1100">
                          <a:latin typeface="Times New Roman"/>
                          <a:ea typeface="Times New Roman"/>
                          <a:sym typeface="Symbol"/>
                        </a:rPr>
                        <a:t></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100">
                          <a:latin typeface="Times New Roman"/>
                          <a:ea typeface="Times New Roman"/>
                        </a:rPr>
                        <a:t>Have you read the University Safety Policy, the Ethical Review and Research Integrity Policy, the Inventions and Patents Policy and the Freedom of Information Policy?</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100">
                          <a:latin typeface="Times New Roman"/>
                          <a:ea typeface="Times New Roman"/>
                        </a:rPr>
                        <a:t>Yes </a:t>
                      </a:r>
                      <a:r>
                        <a:rPr lang="en-IE" sz="1100">
                          <a:latin typeface="Times New Roman"/>
                          <a:ea typeface="Times New Roman"/>
                          <a:sym typeface="Symbol"/>
                        </a:rPr>
                        <a:t></a:t>
                      </a:r>
                      <a:r>
                        <a:rPr lang="en-IE" sz="1100">
                          <a:latin typeface="Times New Roman"/>
                          <a:ea typeface="Times New Roman"/>
                        </a:rPr>
                        <a:t>        No </a:t>
                      </a:r>
                      <a:r>
                        <a:rPr lang="en-IE" sz="1100">
                          <a:latin typeface="Times New Roman"/>
                          <a:ea typeface="Times New Roman"/>
                          <a:sym typeface="Symbol"/>
                        </a:rPr>
                        <a:t></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100">
                          <a:latin typeface="Times New Roman"/>
                          <a:ea typeface="Times New Roman"/>
                        </a:rPr>
                        <a:t>Did you receive a copy of the Departmental Graduate Handbook?</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100">
                          <a:latin typeface="Times New Roman"/>
                          <a:ea typeface="Times New Roman"/>
                        </a:rPr>
                        <a:t>Yes </a:t>
                      </a:r>
                      <a:r>
                        <a:rPr lang="en-IE" sz="1100">
                          <a:latin typeface="Times New Roman"/>
                          <a:ea typeface="Times New Roman"/>
                          <a:sym typeface="Symbol"/>
                        </a:rPr>
                        <a:t></a:t>
                      </a:r>
                      <a:r>
                        <a:rPr lang="en-IE" sz="1100">
                          <a:latin typeface="Times New Roman"/>
                          <a:ea typeface="Times New Roman"/>
                        </a:rPr>
                        <a:t>        No </a:t>
                      </a:r>
                      <a:r>
                        <a:rPr lang="en-IE" sz="1100">
                          <a:latin typeface="Times New Roman"/>
                          <a:ea typeface="Times New Roman"/>
                          <a:sym typeface="Symbol"/>
                        </a:rPr>
                        <a:t></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100">
                          <a:latin typeface="Times New Roman"/>
                          <a:ea typeface="Times New Roman"/>
                        </a:rPr>
                        <a:t>If applicable, did you attend the Departmental Induction Programme?</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100">
                          <a:latin typeface="Times New Roman"/>
                          <a:ea typeface="Times New Roman"/>
                        </a:rPr>
                        <a:t>Yes </a:t>
                      </a:r>
                      <a:r>
                        <a:rPr lang="en-IE" sz="1100">
                          <a:latin typeface="Times New Roman"/>
                          <a:ea typeface="Times New Roman"/>
                          <a:sym typeface="Symbol"/>
                        </a:rPr>
                        <a:t></a:t>
                      </a:r>
                      <a:r>
                        <a:rPr lang="en-IE" sz="1100">
                          <a:latin typeface="Times New Roman"/>
                          <a:ea typeface="Times New Roman"/>
                        </a:rPr>
                        <a:t>        No </a:t>
                      </a:r>
                      <a:r>
                        <a:rPr lang="en-IE" sz="1100">
                          <a:latin typeface="Times New Roman"/>
                          <a:ea typeface="Times New Roman"/>
                          <a:sym typeface="Symbol"/>
                        </a:rPr>
                        <a:t></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9" name="Rectangle 3"/>
          <p:cNvSpPr>
            <a:spLocks noChangeArrowheads="1"/>
          </p:cNvSpPr>
          <p:nvPr/>
        </p:nvSpPr>
        <p:spPr bwMode="auto">
          <a:xfrm>
            <a:off x="1547664" y="2996952"/>
            <a:ext cx="20265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3200" b="1" i="0" u="none" strike="noStrike" cap="none" normalizeH="0" baseline="0" smtClean="0">
                <a:ln>
                  <a:noFill/>
                </a:ln>
                <a:solidFill>
                  <a:srgbClr val="0070C0"/>
                </a:solidFill>
                <a:effectLst/>
                <a:latin typeface="Arial" pitchFamily="34" charset="0"/>
                <a:ea typeface="Times New Roman" pitchFamily="18" charset="0"/>
                <a:cs typeface="Arial" pitchFamily="34" charset="0"/>
              </a:rPr>
              <a:t>Induction</a:t>
            </a:r>
            <a:endParaRPr kumimoji="0" lang="en-IE" sz="4000" b="0" i="0" u="none" strike="noStrike" cap="none" normalizeH="0" baseline="0" smtClean="0">
              <a:ln>
                <a:noFill/>
              </a:ln>
              <a:solidFill>
                <a:srgbClr val="0070C0"/>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764704"/>
            <a:ext cx="7498080" cy="1143000"/>
          </a:xfrm>
        </p:spPr>
        <p:txBody>
          <a:bodyPr>
            <a:normAutofit fontScale="90000"/>
          </a:bodyPr>
          <a:lstStyle/>
          <a:p>
            <a:pPr lvl="0" fontAlgn="base">
              <a:spcAft>
                <a:spcPct val="0"/>
              </a:spcAft>
            </a:pPr>
            <a:r>
              <a:rPr lang="en-IE" sz="2700" b="1" u="sng" smtClean="0">
                <a:solidFill>
                  <a:srgbClr val="0070C0"/>
                </a:solidFill>
                <a:effectLst/>
                <a:latin typeface="Arial" pitchFamily="34" charset="0"/>
                <a:cs typeface="Arial" pitchFamily="34" charset="0"/>
              </a:rPr>
              <a:t>END OF YEAR 1 OF RESEARCH</a:t>
            </a:r>
            <a:r>
              <a:rPr lang="ru-RU" sz="2700" dirty="0" smtClean="0">
                <a:solidFill>
                  <a:srgbClr val="0070C0"/>
                </a:solidFill>
                <a:effectLst/>
                <a:latin typeface="Arial" pitchFamily="34" charset="0"/>
                <a:cs typeface="Arial" pitchFamily="34" charset="0"/>
              </a:rPr>
              <a:t/>
            </a:r>
            <a:br>
              <a:rPr lang="ru-RU" sz="2700" dirty="0" smtClean="0">
                <a:solidFill>
                  <a:srgbClr val="0070C0"/>
                </a:solidFill>
                <a:effectLst/>
                <a:latin typeface="Arial" pitchFamily="34" charset="0"/>
                <a:cs typeface="Arial" pitchFamily="34" charset="0"/>
              </a:rPr>
            </a:br>
            <a:r>
              <a:rPr lang="en-IE" sz="2700" b="1" u="sng" smtClean="0">
                <a:solidFill>
                  <a:srgbClr val="0070C0"/>
                </a:solidFill>
                <a:effectLst/>
                <a:latin typeface="Arial" pitchFamily="34" charset="0"/>
                <a:cs typeface="Arial" pitchFamily="34" charset="0"/>
              </a:rPr>
              <a:t>Review Form A</a:t>
            </a:r>
            <a:r>
              <a:rPr lang="ru-RU" sz="2700" dirty="0" smtClean="0">
                <a:solidFill>
                  <a:schemeClr val="tx1"/>
                </a:solidFill>
                <a:effectLst/>
                <a:latin typeface="Arial" pitchFamily="34" charset="0"/>
                <a:cs typeface="Arial" pitchFamily="34" charset="0"/>
              </a:rPr>
              <a:t/>
            </a:r>
            <a:br>
              <a:rPr lang="ru-RU" sz="2700" dirty="0" smtClean="0">
                <a:solidFill>
                  <a:schemeClr val="tx1"/>
                </a:solidFill>
                <a:effectLst/>
                <a:latin typeface="Arial" pitchFamily="34" charset="0"/>
                <a:cs typeface="Arial" pitchFamily="34" charset="0"/>
              </a:rPr>
            </a:br>
            <a:r>
              <a:rPr lang="en-IE" sz="1800" b="1" smtClean="0">
                <a:solidFill>
                  <a:schemeClr val="tx1"/>
                </a:solidFill>
                <a:effectLst/>
                <a:latin typeface="Arial" pitchFamily="34" charset="0"/>
                <a:ea typeface="Times New Roman" pitchFamily="18" charset="0"/>
                <a:cs typeface="Arial" pitchFamily="34" charset="0"/>
              </a:rPr>
              <a:t>Review should take place during December at the final of Year 1 of research: </a:t>
            </a:r>
            <a:r>
              <a:rPr lang="ru-RU" sz="1100" dirty="0" smtClean="0">
                <a:solidFill>
                  <a:schemeClr val="tx1"/>
                </a:solidFill>
                <a:effectLst/>
                <a:latin typeface="Arial" pitchFamily="34" charset="0"/>
                <a:cs typeface="Arial" pitchFamily="34" charset="0"/>
              </a:rPr>
              <a:t/>
            </a:r>
            <a:br>
              <a:rPr lang="ru-RU" sz="1100" dirty="0" smtClean="0">
                <a:solidFill>
                  <a:schemeClr val="tx1"/>
                </a:solidFill>
                <a:effectLst/>
                <a:latin typeface="Arial" pitchFamily="34" charset="0"/>
                <a:cs typeface="Arial" pitchFamily="34" charset="0"/>
              </a:rPr>
            </a:br>
            <a:r>
              <a:rPr lang="en-IE" sz="1800" b="1" u="sng" smtClean="0">
                <a:solidFill>
                  <a:schemeClr val="tx1"/>
                </a:solidFill>
                <a:effectLst/>
                <a:latin typeface="Arial" pitchFamily="34" charset="0"/>
                <a:ea typeface="Times New Roman" pitchFamily="18" charset="0"/>
                <a:cs typeface="Arial" pitchFamily="34" charset="0"/>
              </a:rPr>
              <a:t>Part a: To be completed by the student prior to the Year 1 Progress Meeting</a:t>
            </a:r>
            <a:r>
              <a:rPr lang="ru-RU" sz="1100" dirty="0" smtClean="0">
                <a:solidFill>
                  <a:schemeClr val="tx1"/>
                </a:solidFill>
                <a:effectLst/>
                <a:latin typeface="Arial" pitchFamily="34" charset="0"/>
                <a:cs typeface="Arial" pitchFamily="34" charset="0"/>
              </a:rPr>
              <a:t/>
            </a:r>
            <a:br>
              <a:rPr lang="ru-RU" sz="1100" dirty="0" smtClean="0">
                <a:solidFill>
                  <a:schemeClr val="tx1"/>
                </a:solidFill>
                <a:effectLst/>
                <a:latin typeface="Arial" pitchFamily="34" charset="0"/>
                <a:cs typeface="Arial" pitchFamily="34" charset="0"/>
              </a:rPr>
            </a:br>
            <a:r>
              <a:rPr lang="en-IE" sz="1800" b="1" smtClean="0">
                <a:solidFill>
                  <a:schemeClr val="tx1"/>
                </a:solidFill>
                <a:effectLst/>
                <a:latin typeface="Arial" pitchFamily="34" charset="0"/>
                <a:ea typeface="Times New Roman" pitchFamily="18" charset="0"/>
                <a:cs typeface="Arial" pitchFamily="34" charset="0"/>
              </a:rPr>
              <a:t>Research Indicators:</a:t>
            </a:r>
            <a:r>
              <a:rPr lang="ru-RU" sz="1100" dirty="0" smtClean="0">
                <a:solidFill>
                  <a:schemeClr val="tx1"/>
                </a:solidFill>
                <a:effectLst/>
                <a:latin typeface="Arial" pitchFamily="34" charset="0"/>
                <a:cs typeface="Arial" pitchFamily="34" charset="0"/>
              </a:rPr>
              <a:t/>
            </a:r>
            <a:br>
              <a:rPr lang="ru-RU" sz="1100" dirty="0" smtClean="0">
                <a:solidFill>
                  <a:schemeClr val="tx1"/>
                </a:solidFill>
                <a:effectLst/>
                <a:latin typeface="Arial" pitchFamily="34" charset="0"/>
                <a:cs typeface="Arial" pitchFamily="34" charset="0"/>
              </a:rPr>
            </a:br>
            <a:r>
              <a:rPr lang="en-IE" sz="1800" b="1" smtClean="0">
                <a:solidFill>
                  <a:schemeClr val="tx1"/>
                </a:solidFill>
                <a:effectLst/>
                <a:latin typeface="Arial" pitchFamily="34" charset="0"/>
                <a:ea typeface="Times New Roman" pitchFamily="18" charset="0"/>
                <a:cs typeface="Arial" pitchFamily="34" charset="0"/>
              </a:rPr>
              <a:t>Conferences and Courses:</a:t>
            </a:r>
            <a:endParaRPr lang="ru-RU" dirty="0"/>
          </a:p>
        </p:txBody>
      </p:sp>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aphicFrame>
        <p:nvGraphicFramePr>
          <p:cNvPr id="5" name="Таблица 4"/>
          <p:cNvGraphicFramePr>
            <a:graphicFrameLocks noGrp="1"/>
          </p:cNvGraphicFramePr>
          <p:nvPr/>
        </p:nvGraphicFramePr>
        <p:xfrm>
          <a:off x="4860032" y="1988840"/>
          <a:ext cx="3477801" cy="731520"/>
        </p:xfrm>
        <a:graphic>
          <a:graphicData uri="http://schemas.openxmlformats.org/drawingml/2006/table">
            <a:tbl>
              <a:tblPr/>
              <a:tblGrid>
                <a:gridCol w="1739089"/>
                <a:gridCol w="1738712"/>
              </a:tblGrid>
              <a:tr h="0">
                <a:tc>
                  <a:txBody>
                    <a:bodyPr/>
                    <a:lstStyle/>
                    <a:p>
                      <a:pPr>
                        <a:spcAft>
                          <a:spcPts val="0"/>
                        </a:spcAft>
                      </a:pPr>
                      <a:r>
                        <a:rPr lang="en-IE" sz="1200">
                          <a:latin typeface="Times New Roman"/>
                          <a:ea typeface="Times New Roman"/>
                        </a:rPr>
                        <a:t>Student Name/Student No.</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Supervisor Name</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Date of Meeting</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Таблица 6"/>
          <p:cNvGraphicFramePr>
            <a:graphicFrameLocks noGrp="1"/>
          </p:cNvGraphicFramePr>
          <p:nvPr/>
        </p:nvGraphicFramePr>
        <p:xfrm>
          <a:off x="1547664" y="2834640"/>
          <a:ext cx="6408712" cy="4023360"/>
        </p:xfrm>
        <a:graphic>
          <a:graphicData uri="http://schemas.openxmlformats.org/drawingml/2006/table">
            <a:tbl>
              <a:tblPr/>
              <a:tblGrid>
                <a:gridCol w="1699675"/>
                <a:gridCol w="4709037"/>
              </a:tblGrid>
              <a:tr h="0">
                <a:tc>
                  <a:txBody>
                    <a:bodyPr/>
                    <a:lstStyle/>
                    <a:p>
                      <a:pPr>
                        <a:spcAft>
                          <a:spcPts val="0"/>
                        </a:spcAft>
                      </a:pPr>
                      <a:r>
                        <a:rPr lang="en-IE" sz="1200">
                          <a:latin typeface="Times New Roman"/>
                          <a:ea typeface="Times New Roman"/>
                        </a:rPr>
                        <a:t>Conferences and Meetings Attended</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200">
                          <a:latin typeface="Times New Roman"/>
                          <a:ea typeface="Times New Roman"/>
                        </a:rPr>
                        <a:t>Name of Conference, and Dates Attended</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Visits to Other Laboratories</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200">
                          <a:latin typeface="Times New Roman"/>
                          <a:ea typeface="Times New Roman"/>
                        </a:rPr>
                        <a:t>Name of Laboratory, Purpose of Visit, Duration of Visit</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Technical Training Courses</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200">
                          <a:latin typeface="Times New Roman"/>
                          <a:ea typeface="Times New Roman"/>
                        </a:rPr>
                        <a:t>Name of Course and Dates Attended</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Taught Research Modules Passed</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200">
                          <a:latin typeface="Times New Roman"/>
                          <a:ea typeface="Times New Roman"/>
                        </a:rPr>
                        <a:t>Name of Module, University Attended, No. of Hours. </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Generic Skills Modules Passed</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200">
                          <a:latin typeface="Times New Roman"/>
                          <a:ea typeface="Times New Roman"/>
                        </a:rPr>
                        <a:t>Name of Module, University Attended, No. of Hours</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IE" sz="1200">
                          <a:latin typeface="Times New Roman"/>
                          <a:ea typeface="Times New Roman"/>
                        </a:rPr>
                        <a:t>Masterclasses Taken</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E" sz="1200">
                          <a:latin typeface="Times New Roman"/>
                          <a:ea typeface="Times New Roman"/>
                        </a:rPr>
                        <a:t>Name of Masterclass, University Attended, No. of Hours</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IE"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547664" y="0"/>
            <a:ext cx="6718328" cy="908720"/>
            <a:chOff x="1187624" y="0"/>
            <a:chExt cx="7366400" cy="1052737"/>
          </a:xfrm>
        </p:grpSpPr>
        <p:pic>
          <p:nvPicPr>
            <p:cNvPr id="7" name="Picture 1" descr="http://tkti.uz/images/logo_en.png"/>
            <p:cNvPicPr/>
            <p:nvPr/>
          </p:nvPicPr>
          <p:blipFill>
            <a:blip r:embed="rId3" cstate="print"/>
            <a:srcRect/>
            <a:stretch>
              <a:fillRect/>
            </a:stretch>
          </p:blipFill>
          <p:spPr bwMode="auto">
            <a:xfrm>
              <a:off x="4716016" y="1"/>
              <a:ext cx="3838008" cy="1052736"/>
            </a:xfrm>
            <a:prstGeom prst="rect">
              <a:avLst/>
            </a:prstGeom>
            <a:noFill/>
            <a:ln w="9525">
              <a:noFill/>
              <a:miter lim="800000"/>
              <a:headEnd/>
              <a:tailEnd/>
            </a:ln>
          </p:spPr>
        </p:pic>
        <p:pic>
          <p:nvPicPr>
            <p:cNvPr id="8" name="Picture 2" descr="Uzdoc_without background.png"/>
            <p:cNvPicPr/>
            <p:nvPr/>
          </p:nvPicPr>
          <p:blipFill>
            <a:blip r:embed="rId4" cstate="print"/>
            <a:srcRect t="29388" b="33112"/>
            <a:stretch>
              <a:fillRect/>
            </a:stretch>
          </p:blipFill>
          <p:spPr>
            <a:xfrm>
              <a:off x="1187624" y="0"/>
              <a:ext cx="2952328" cy="980728"/>
            </a:xfrm>
            <a:prstGeom prst="rect">
              <a:avLst/>
            </a:prstGeom>
          </p:spPr>
        </p:pic>
      </p:grpSp>
      <p:sp>
        <p:nvSpPr>
          <p:cNvPr id="2" name="Заголовок 1"/>
          <p:cNvSpPr>
            <a:spLocks noGrp="1"/>
          </p:cNvSpPr>
          <p:nvPr>
            <p:ph type="title"/>
          </p:nvPr>
        </p:nvSpPr>
        <p:spPr>
          <a:xfrm>
            <a:off x="1187624" y="1412776"/>
            <a:ext cx="7498080" cy="634082"/>
          </a:xfrm>
        </p:spPr>
        <p:txBody>
          <a:bodyPr>
            <a:noAutofit/>
          </a:bodyPr>
          <a:lstStyle/>
          <a:p>
            <a:pPr algn="ctr"/>
            <a:r>
              <a:rPr lang="en-GB" sz="2400" b="1" dirty="0" smtClean="0">
                <a:solidFill>
                  <a:schemeClr val="bg2">
                    <a:lumMod val="50000"/>
                  </a:schemeClr>
                </a:solidFill>
                <a:effectLst/>
                <a:latin typeface="Arial" pitchFamily="34" charset="0"/>
                <a:ea typeface="Calibri" pitchFamily="34" charset="0"/>
                <a:cs typeface="Times New Roman" pitchFamily="18" charset="0"/>
              </a:rPr>
              <a:t>Doctorate Programs at </a:t>
            </a:r>
            <a:br>
              <a:rPr lang="en-GB" sz="2400" b="1" dirty="0" smtClean="0">
                <a:solidFill>
                  <a:schemeClr val="bg2">
                    <a:lumMod val="50000"/>
                  </a:schemeClr>
                </a:solidFill>
                <a:effectLst/>
                <a:latin typeface="Arial" pitchFamily="34" charset="0"/>
                <a:ea typeface="Calibri" pitchFamily="34" charset="0"/>
                <a:cs typeface="Times New Roman" pitchFamily="18" charset="0"/>
              </a:rPr>
            </a:br>
            <a:r>
              <a:rPr lang="en-GB" sz="2400" b="1" dirty="0" smtClean="0">
                <a:solidFill>
                  <a:schemeClr val="bg2">
                    <a:lumMod val="50000"/>
                  </a:schemeClr>
                </a:solidFill>
                <a:effectLst/>
                <a:latin typeface="Arial" pitchFamily="34" charset="0"/>
                <a:ea typeface="Calibri" pitchFamily="34" charset="0"/>
                <a:cs typeface="Times New Roman" pitchFamily="18" charset="0"/>
              </a:rPr>
              <a:t>Tashkent Chemical-Technological Institute (http://tkti.uz/uz/pages/index/4139)</a:t>
            </a:r>
            <a:br>
              <a:rPr lang="en-GB" sz="2400" b="1" dirty="0" smtClean="0">
                <a:solidFill>
                  <a:schemeClr val="bg2">
                    <a:lumMod val="50000"/>
                  </a:schemeClr>
                </a:solidFill>
                <a:effectLst/>
                <a:latin typeface="Arial" pitchFamily="34" charset="0"/>
                <a:ea typeface="Calibri" pitchFamily="34" charset="0"/>
                <a:cs typeface="Times New Roman" pitchFamily="18" charset="0"/>
              </a:rPr>
            </a:br>
            <a:r>
              <a:rPr lang="en-GB" sz="2400" dirty="0" smtClean="0">
                <a:solidFill>
                  <a:schemeClr val="bg2">
                    <a:lumMod val="50000"/>
                  </a:schemeClr>
                </a:solidFill>
                <a:effectLst/>
                <a:latin typeface="Arial" pitchFamily="34" charset="0"/>
                <a:cs typeface="Arial" pitchFamily="34" charset="0"/>
              </a:rPr>
              <a:t/>
            </a:r>
            <a:br>
              <a:rPr lang="en-GB" sz="2400" dirty="0" smtClean="0">
                <a:solidFill>
                  <a:schemeClr val="bg2">
                    <a:lumMod val="50000"/>
                  </a:schemeClr>
                </a:solidFill>
                <a:effectLst/>
                <a:latin typeface="Arial" pitchFamily="34" charset="0"/>
                <a:cs typeface="Arial" pitchFamily="34" charset="0"/>
              </a:rPr>
            </a:br>
            <a:endParaRPr lang="ru-RU" sz="2400" dirty="0">
              <a:solidFill>
                <a:schemeClr val="bg2">
                  <a:lumMod val="50000"/>
                </a:schemeClr>
              </a:solidFill>
            </a:endParaRPr>
          </a:p>
        </p:txBody>
      </p:sp>
      <p:sp>
        <p:nvSpPr>
          <p:cNvPr id="2050" name="Rectangle 2"/>
          <p:cNvSpPr>
            <a:spLocks noChangeArrowheads="1"/>
          </p:cNvSpPr>
          <p:nvPr/>
        </p:nvSpPr>
        <p:spPr bwMode="auto">
          <a:xfrm>
            <a:off x="899592" y="2564904"/>
            <a:ext cx="763284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02.00.05-Chemistry and technology of cellulose and cellulose-paper production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02.00.06 – High molecular Compounds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02.00.08 – Chemistry and Technology of oil and gas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02.00.09 – Clarification and certification of goods on the basis of their chemical compositions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02.00.13 – Technology of inorganic substance and matreials on their basis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02.00.14- Technology of  organic substance and matreials on their basis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02.00.15 – Technology of silicate and refractory non-metal materials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02.00.16 – Processes and apparatus of chemical technologies and food productions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02.00.17- Technology and biotechnology of processing, strorage and reprocessing of agricultural and food products</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Дата 8"/>
          <p:cNvSpPr>
            <a:spLocks noGrp="1"/>
          </p:cNvSpPr>
          <p:nvPr>
            <p:ph type="dt" sz="half" idx="10"/>
          </p:nvPr>
        </p:nvSpPr>
        <p:spPr/>
        <p:txBody>
          <a:bodyPr/>
          <a:lstStyle/>
          <a:p>
            <a:fld id="{BE9C26BE-5C8F-4959-A5B8-AA6228A6C155}" type="datetime1">
              <a:rPr lang="ru-RU" smtClean="0"/>
              <a:t>10.03.2019</a:t>
            </a:fld>
            <a:endParaRPr lang="ru-RU"/>
          </a:p>
        </p:txBody>
      </p:sp>
      <p:sp>
        <p:nvSpPr>
          <p:cNvPr id="10" name="Rectangle 12"/>
          <p:cNvSpPr>
            <a:spLocks noChangeArrowheads="1"/>
          </p:cNvSpPr>
          <p:nvPr/>
        </p:nvSpPr>
        <p:spPr bwMode="auto">
          <a:xfrm>
            <a:off x="3995936" y="1844824"/>
            <a:ext cx="259228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Font typeface="Wingdings"/>
              <a:buChar char="Ø"/>
            </a:pPr>
            <a:r>
              <a:rPr lang="en-GB" b="1" smtClean="0"/>
              <a:t>64 </a:t>
            </a:r>
            <a:r>
              <a:rPr lang="en-GB" b="1" smtClean="0"/>
              <a:t>PhD </a:t>
            </a:r>
            <a:r>
              <a:rPr lang="en-GB" b="1" smtClean="0"/>
              <a:t>students</a:t>
            </a:r>
            <a:endParaRPr lang="en-GB" altLang="cs-CZ" b="1" dirty="0" smtClean="0"/>
          </a:p>
          <a:p>
            <a:pPr>
              <a:buFont typeface="Wingdings"/>
              <a:buChar char="Ø"/>
            </a:pPr>
            <a:r>
              <a:rPr lang="en-US" b="1" smtClean="0"/>
              <a:t>14PhD  </a:t>
            </a:r>
            <a:r>
              <a:rPr lang="en-US" b="1" dirty="0" smtClean="0"/>
              <a:t>programs</a:t>
            </a:r>
            <a:endParaRPr lang="en-GB" altLang="cs-CZ"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pic>
        <p:nvPicPr>
          <p:cNvPr id="38914" name="Picture 2"/>
          <p:cNvPicPr>
            <a:picLocks noChangeAspect="1" noChangeArrowheads="1"/>
          </p:cNvPicPr>
          <p:nvPr/>
        </p:nvPicPr>
        <p:blipFill>
          <a:blip r:embed="rId2" cstate="print"/>
          <a:srcRect/>
          <a:stretch>
            <a:fillRect/>
          </a:stretch>
        </p:blipFill>
        <p:spPr bwMode="auto">
          <a:xfrm>
            <a:off x="2123728" y="4653135"/>
            <a:ext cx="4680520" cy="1831845"/>
          </a:xfrm>
          <a:prstGeom prst="rect">
            <a:avLst/>
          </a:prstGeom>
          <a:noFill/>
          <a:ln w="9525">
            <a:noFill/>
            <a:miter lim="800000"/>
            <a:headEnd/>
            <a:tailEnd/>
          </a:ln>
        </p:spPr>
      </p:pic>
      <p:sp>
        <p:nvSpPr>
          <p:cNvPr id="6" name="Заголовок 1"/>
          <p:cNvSpPr txBox="1">
            <a:spLocks/>
          </p:cNvSpPr>
          <p:nvPr/>
        </p:nvSpPr>
        <p:spPr>
          <a:xfrm>
            <a:off x="1187624" y="0"/>
            <a:ext cx="7498080" cy="1143000"/>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smtClean="0">
                <a:ln>
                  <a:noFill/>
                </a:ln>
                <a:solidFill>
                  <a:srgbClr val="0070C0"/>
                </a:solidFill>
                <a:effectLst>
                  <a:outerShdw blurRad="50000" dist="30000" dir="5400000" algn="tl" rotWithShape="0">
                    <a:srgbClr val="000000">
                      <a:alpha val="30000"/>
                    </a:srgbClr>
                  </a:outerShdw>
                </a:effectLst>
                <a:uLnTx/>
                <a:uFillTx/>
                <a:latin typeface="+mj-lt"/>
                <a:ea typeface="+mj-ea"/>
                <a:cs typeface="+mj-cs"/>
              </a:rPr>
              <a:t>Problems and issues of JDP in Uzbekistan</a:t>
            </a:r>
            <a:endParaRPr kumimoji="0" lang="ru-RU" sz="4300" b="0" i="0" u="none" strike="noStrike" kern="1200" cap="none" spc="0" normalizeH="0" baseline="0" noProof="0" dirty="0">
              <a:ln>
                <a:noFill/>
              </a:ln>
              <a:solidFill>
                <a:srgbClr val="0070C0"/>
              </a:solidFill>
              <a:effectLst>
                <a:outerShdw blurRad="50000" dist="30000" dir="5400000" algn="tl" rotWithShape="0">
                  <a:srgbClr val="000000">
                    <a:alpha val="30000"/>
                  </a:srgbClr>
                </a:outerShdw>
              </a:effectLst>
              <a:uLnTx/>
              <a:uFillTx/>
              <a:latin typeface="+mj-lt"/>
              <a:ea typeface="+mj-ea"/>
              <a:cs typeface="+mj-cs"/>
            </a:endParaRPr>
          </a:p>
        </p:txBody>
      </p:sp>
      <p:sp>
        <p:nvSpPr>
          <p:cNvPr id="7" name="Заголовок 1"/>
          <p:cNvSpPr txBox="1">
            <a:spLocks/>
          </p:cNvSpPr>
          <p:nvPr/>
        </p:nvSpPr>
        <p:spPr>
          <a:xfrm>
            <a:off x="1043608" y="1988840"/>
            <a:ext cx="7704856" cy="1872208"/>
          </a:xfrm>
          <a:prstGeom prst="rect">
            <a:avLst/>
          </a:prstGeom>
        </p:spPr>
        <p:txBody>
          <a:bodyPr anchor="ctr">
            <a:noAutofit/>
          </a:bodyPr>
          <a:lstStyle/>
          <a:p>
            <a:pPr marL="742950" marR="0" lvl="0" indent="-379413" algn="l" defTabSz="914400" rtl="0" eaLnBrk="1" fontAlgn="auto" latinLnBrk="0" hangingPunct="1">
              <a:lnSpc>
                <a:spcPct val="100000"/>
              </a:lnSpc>
              <a:spcBef>
                <a:spcPct val="0"/>
              </a:spcBef>
              <a:spcAft>
                <a:spcPts val="0"/>
              </a:spcAft>
              <a:buClrTx/>
              <a:buSzTx/>
              <a:buFontTx/>
              <a:buAutoNum type="arabicPeriod"/>
              <a:tabLst/>
              <a:defRPr/>
            </a:pPr>
            <a:r>
              <a:rPr kumimoji="0" lang="en-US" sz="2000" b="0" i="0" u="none" strike="noStrike" kern="1200" cap="none" spc="0" normalizeH="0" baseline="0" noProof="0" smtClean="0">
                <a:ln>
                  <a:noFill/>
                </a:ln>
                <a:solidFill>
                  <a:srgbClr val="0070C0"/>
                </a:solidFill>
                <a:uLnTx/>
                <a:uFillTx/>
                <a:latin typeface="+mj-lt"/>
                <a:ea typeface="+mj-ea"/>
                <a:cs typeface="+mj-cs"/>
              </a:rPr>
              <a:t>Financial questions? Financing of joint reseach, lab equipment, salary to 2-3 PhD advisors, travels and leaving</a:t>
            </a:r>
            <a:r>
              <a:rPr kumimoji="0" lang="en-US" sz="2000" b="0" i="0" u="none" strike="noStrike" kern="1200" cap="none" spc="0" normalizeH="0" noProof="0" smtClean="0">
                <a:ln>
                  <a:noFill/>
                </a:ln>
                <a:solidFill>
                  <a:srgbClr val="0070C0"/>
                </a:solidFill>
                <a:uLnTx/>
                <a:uFillTx/>
                <a:latin typeface="+mj-lt"/>
                <a:ea typeface="+mj-ea"/>
                <a:cs typeface="+mj-cs"/>
              </a:rPr>
              <a:t> expenses.</a:t>
            </a:r>
          </a:p>
          <a:p>
            <a:pPr marL="742950" marR="0" lvl="0" indent="-379413" algn="l" defTabSz="914400" rtl="0" eaLnBrk="1" fontAlgn="auto" latinLnBrk="0" hangingPunct="1">
              <a:lnSpc>
                <a:spcPct val="100000"/>
              </a:lnSpc>
              <a:spcBef>
                <a:spcPct val="0"/>
              </a:spcBef>
              <a:spcAft>
                <a:spcPts val="0"/>
              </a:spcAft>
              <a:buClrTx/>
              <a:buSzTx/>
              <a:buFontTx/>
              <a:buAutoNum type="arabicPeriod"/>
              <a:tabLst/>
              <a:defRPr/>
            </a:pPr>
            <a:r>
              <a:rPr kumimoji="0" lang="en-US" sz="2000" b="0" i="0" u="none" strike="noStrike" kern="1200" cap="none" spc="0" normalizeH="0" baseline="0" noProof="0" smtClean="0">
                <a:ln>
                  <a:noFill/>
                </a:ln>
                <a:solidFill>
                  <a:srgbClr val="0070C0"/>
                </a:solidFill>
                <a:uLnTx/>
                <a:uFillTx/>
                <a:latin typeface="+mj-lt"/>
                <a:ea typeface="+mj-ea"/>
                <a:cs typeface="+mj-cs"/>
              </a:rPr>
              <a:t> Organization of Courses? Open Courses? Financial issues.</a:t>
            </a:r>
          </a:p>
          <a:p>
            <a:pPr marL="742950" marR="0" lvl="0" indent="-379413" algn="l" defTabSz="914400" rtl="0" eaLnBrk="1" fontAlgn="auto" latinLnBrk="0" hangingPunct="1">
              <a:lnSpc>
                <a:spcPct val="100000"/>
              </a:lnSpc>
              <a:spcBef>
                <a:spcPct val="0"/>
              </a:spcBef>
              <a:spcAft>
                <a:spcPts val="0"/>
              </a:spcAft>
              <a:buClrTx/>
              <a:buSzTx/>
              <a:buFontTx/>
              <a:buAutoNum type="arabicPeriod"/>
              <a:tabLst/>
              <a:defRPr/>
            </a:pPr>
            <a:r>
              <a:rPr kumimoji="0" lang="en-US" sz="2000" b="0" i="0" u="none" strike="noStrike" kern="1200" cap="none" spc="0" normalizeH="0" baseline="0" noProof="0" smtClean="0">
                <a:ln>
                  <a:noFill/>
                </a:ln>
                <a:solidFill>
                  <a:srgbClr val="0070C0"/>
                </a:solidFill>
                <a:uLnTx/>
                <a:uFillTx/>
                <a:latin typeface="+mj-lt"/>
                <a:ea typeface="+mj-ea"/>
                <a:cs typeface="+mj-cs"/>
              </a:rPr>
              <a:t>Intellectual property issues. </a:t>
            </a:r>
          </a:p>
          <a:p>
            <a:pPr marL="742950" indent="-379413">
              <a:spcBef>
                <a:spcPct val="0"/>
              </a:spcBef>
              <a:buFontTx/>
              <a:buAutoNum type="arabicPeriod"/>
            </a:pPr>
            <a:r>
              <a:rPr lang="en-US" sz="2000" smtClean="0">
                <a:solidFill>
                  <a:srgbClr val="0070C0"/>
                </a:solidFill>
                <a:latin typeface="+mj-lt"/>
                <a:ea typeface="+mj-ea"/>
                <a:cs typeface="+mj-cs"/>
              </a:rPr>
              <a:t>Management system? Different departments  and institutes are involved in JDP.</a:t>
            </a:r>
          </a:p>
          <a:p>
            <a:pPr marL="742950" indent="-379413">
              <a:spcBef>
                <a:spcPct val="0"/>
              </a:spcBef>
              <a:buFontTx/>
              <a:buAutoNum type="arabicPeriod"/>
            </a:pPr>
            <a:r>
              <a:rPr lang="en-US" sz="2000" smtClean="0">
                <a:solidFill>
                  <a:srgbClr val="0070C0"/>
                </a:solidFill>
                <a:latin typeface="+mj-lt"/>
                <a:ea typeface="+mj-ea"/>
                <a:cs typeface="+mj-cs"/>
              </a:rPr>
              <a:t>Quality </a:t>
            </a:r>
            <a:r>
              <a:rPr lang="en-US" sz="2000" smtClean="0">
                <a:solidFill>
                  <a:srgbClr val="0070C0"/>
                </a:solidFill>
                <a:latin typeface="+mj-lt"/>
                <a:ea typeface="+mj-ea"/>
                <a:cs typeface="+mj-cs"/>
              </a:rPr>
              <a:t>control </a:t>
            </a:r>
            <a:r>
              <a:rPr lang="en-US" sz="2000" smtClean="0">
                <a:solidFill>
                  <a:srgbClr val="0070C0"/>
                </a:solidFill>
                <a:latin typeface="+mj-lt"/>
                <a:ea typeface="+mj-ea"/>
                <a:cs typeface="+mj-cs"/>
              </a:rPr>
              <a:t>procedures</a:t>
            </a:r>
            <a:r>
              <a:rPr lang="en-US" sz="2000" smtClean="0">
                <a:solidFill>
                  <a:srgbClr val="0070C0"/>
                </a:solidFill>
                <a:latin typeface="+mj-lt"/>
                <a:ea typeface="+mj-ea"/>
                <a:cs typeface="+mj-cs"/>
              </a:rPr>
              <a:t>. </a:t>
            </a:r>
            <a:r>
              <a:rPr lang="en-US" sz="2000" smtClean="0">
                <a:solidFill>
                  <a:srgbClr val="0070C0"/>
                </a:solidFill>
                <a:latin typeface="+mj-lt"/>
                <a:ea typeface="+mj-ea"/>
                <a:cs typeface="+mj-cs"/>
              </a:rPr>
              <a:t>All </a:t>
            </a:r>
            <a:r>
              <a:rPr lang="en-US" sz="2000" smtClean="0">
                <a:solidFill>
                  <a:srgbClr val="0070C0"/>
                </a:solidFill>
                <a:latin typeface="+mj-lt"/>
                <a:ea typeface="+mj-ea"/>
                <a:cs typeface="+mj-cs"/>
              </a:rPr>
              <a:t>partners are committed to ensuring that each cohort of registered students will be able to complete programmes satisfactorily. </a:t>
            </a:r>
          </a:p>
          <a:p>
            <a:pPr marL="742950" lvl="0" indent="-379413">
              <a:spcBef>
                <a:spcPct val="0"/>
              </a:spcBef>
              <a:buFontTx/>
              <a:buAutoNum type="arabicPeriod"/>
            </a:pPr>
            <a:r>
              <a:rPr lang="en-US" sz="2000" smtClean="0">
                <a:solidFill>
                  <a:srgbClr val="0070C0"/>
                </a:solidFill>
              </a:rPr>
              <a:t>How </a:t>
            </a:r>
            <a:r>
              <a:rPr lang="en-US" sz="2000" smtClean="0">
                <a:solidFill>
                  <a:srgbClr val="0070C0"/>
                </a:solidFill>
              </a:rPr>
              <a:t>will look like JDP diploma?</a:t>
            </a:r>
            <a:endParaRPr kumimoji="0" lang="ru-RU" sz="2000" b="0" i="0" u="none" strike="noStrike" kern="1200" cap="none" spc="0" normalizeH="0" baseline="0" noProof="0" dirty="0">
              <a:ln>
                <a:noFill/>
              </a:ln>
              <a:solidFill>
                <a:srgbClr val="0070C0"/>
              </a:solidFill>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47664" y="1268760"/>
            <a:ext cx="7210048" cy="5304656"/>
          </a:xfrm>
        </p:spPr>
        <p:txBody>
          <a:bodyPr>
            <a:normAutofit fontScale="85000" lnSpcReduction="20000"/>
          </a:bodyPr>
          <a:lstStyle/>
          <a:p>
            <a:pPr indent="19050" algn="ctr">
              <a:buNone/>
            </a:pPr>
            <a:r>
              <a:rPr lang="en-US" b="1" dirty="0" smtClean="0">
                <a:solidFill>
                  <a:srgbClr val="0070C0"/>
                </a:solidFill>
              </a:rPr>
              <a:t>Main regulatory documents in Doctoral Education (www.lex.uz):</a:t>
            </a:r>
          </a:p>
          <a:p>
            <a:pPr indent="19050" algn="just"/>
            <a:r>
              <a:rPr lang="en-US" dirty="0" smtClean="0">
                <a:solidFill>
                  <a:srgbClr val="0070C0"/>
                </a:solidFill>
              </a:rPr>
              <a:t>Resolution of the President of the Republic of Uzbekistan PR-4958 on 16 February 2017 “Further improvement of post-graduate education system” </a:t>
            </a:r>
          </a:p>
          <a:p>
            <a:pPr indent="19050" algn="just"/>
            <a:r>
              <a:rPr lang="en-US" dirty="0" smtClean="0">
                <a:solidFill>
                  <a:srgbClr val="0070C0"/>
                </a:solidFill>
              </a:rPr>
              <a:t>Decree #396 of Council of Ministers of Uzbekistan on 22 of May 2017 “On measures for further improvement of post-graduate education system” establish the rules for admission and training in doctoral studies, evaluation and requirements for dissertations, procedure of the defense of dissertations (thesis)</a:t>
            </a:r>
            <a:endParaRPr lang="ru-RU" dirty="0" smtClean="0">
              <a:solidFill>
                <a:srgbClr val="0070C0"/>
              </a:solidFill>
            </a:endParaRPr>
          </a:p>
          <a:p>
            <a:pPr indent="19050"/>
            <a:endParaRPr lang="ru-RU" dirty="0">
              <a:solidFill>
                <a:srgbClr val="0070C0"/>
              </a:solidFill>
            </a:endParaRPr>
          </a:p>
        </p:txBody>
      </p:sp>
      <p:grpSp>
        <p:nvGrpSpPr>
          <p:cNvPr id="4" name="Группа 3"/>
          <p:cNvGrpSpPr/>
          <p:nvPr/>
        </p:nvGrpSpPr>
        <p:grpSpPr>
          <a:xfrm>
            <a:off x="1403648" y="0"/>
            <a:ext cx="7366400" cy="1052737"/>
            <a:chOff x="1187624" y="0"/>
            <a:chExt cx="7366400" cy="1052737"/>
          </a:xfrm>
        </p:grpSpPr>
        <p:pic>
          <p:nvPicPr>
            <p:cNvPr id="5"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6"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pic>
        <p:nvPicPr>
          <p:cNvPr id="1026" name="Picture 2"/>
          <p:cNvPicPr>
            <a:picLocks noChangeAspect="1" noChangeArrowheads="1"/>
          </p:cNvPicPr>
          <p:nvPr/>
        </p:nvPicPr>
        <p:blipFill>
          <a:blip r:embed="rId4" cstate="print"/>
          <a:srcRect l="29605" t="17344" r="32208" b="6250"/>
          <a:stretch>
            <a:fillRect/>
          </a:stretch>
        </p:blipFill>
        <p:spPr bwMode="auto">
          <a:xfrm>
            <a:off x="0" y="2996952"/>
            <a:ext cx="1828676" cy="2178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Дата 6"/>
          <p:cNvSpPr>
            <a:spLocks noGrp="1"/>
          </p:cNvSpPr>
          <p:nvPr>
            <p:ph type="dt" sz="half" idx="10"/>
          </p:nvPr>
        </p:nvSpPr>
        <p:spPr/>
        <p:txBody>
          <a:bodyPr/>
          <a:lstStyle/>
          <a:p>
            <a:fld id="{C7E7C796-2606-4848-A8D4-9133C3EAE6BA}" type="datetime1">
              <a:rPr lang="ru-RU" smtClean="0"/>
              <a:t>10.03.2019</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62088" cy="1143000"/>
          </a:xfrm>
        </p:spPr>
        <p:txBody>
          <a:bodyPr>
            <a:noAutofit/>
          </a:bodyPr>
          <a:lstStyle/>
          <a:p>
            <a:pPr algn="ctr"/>
            <a:r>
              <a:rPr lang="en-US" sz="2800" dirty="0" smtClean="0">
                <a:solidFill>
                  <a:schemeClr val="accent1">
                    <a:lumMod val="50000"/>
                  </a:schemeClr>
                </a:solidFill>
                <a:latin typeface="Arial" panose="020B0604020202020204" pitchFamily="34" charset="0"/>
                <a:cs typeface="Arial" panose="020B0604020202020204" pitchFamily="34" charset="0"/>
              </a:rPr>
              <a:t>Decree “On measures for further improvement of post-graduate education system”  (22/05/2017 )</a:t>
            </a:r>
            <a:br>
              <a:rPr lang="en-US" sz="2800" dirty="0" smtClean="0">
                <a:solidFill>
                  <a:schemeClr val="accent1">
                    <a:lumMod val="50000"/>
                  </a:schemeClr>
                </a:solidFill>
                <a:latin typeface="Arial" panose="020B0604020202020204" pitchFamily="34" charset="0"/>
                <a:cs typeface="Arial" panose="020B0604020202020204" pitchFamily="34" charset="0"/>
              </a:rPr>
            </a:br>
            <a:endParaRPr lang="ru-RU" sz="2800" dirty="0"/>
          </a:p>
        </p:txBody>
      </p:sp>
      <p:graphicFrame>
        <p:nvGraphicFramePr>
          <p:cNvPr id="5" name="Содержимое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p:cNvSpPr>
            <a:spLocks noGrp="1"/>
          </p:cNvSpPr>
          <p:nvPr>
            <p:ph type="dt" sz="half" idx="10"/>
          </p:nvPr>
        </p:nvSpPr>
        <p:spPr/>
        <p:txBody>
          <a:bodyPr/>
          <a:lstStyle/>
          <a:p>
            <a:fld id="{8C38B614-E1DF-4D51-A524-E126B6E097C0}" type="datetime1">
              <a:rPr lang="ru-RU" smtClean="0"/>
              <a:t>10.03.2019</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8106104" cy="1143000"/>
          </a:xfrm>
        </p:spPr>
        <p:txBody>
          <a:bodyPr>
            <a:noAutofit/>
          </a:bodyPr>
          <a:lstStyle/>
          <a:p>
            <a:pPr algn="ctr"/>
            <a:r>
              <a:rPr lang="en-US" sz="2800" dirty="0" smtClean="0">
                <a:solidFill>
                  <a:schemeClr val="accent1">
                    <a:lumMod val="50000"/>
                  </a:schemeClr>
                </a:solidFill>
                <a:latin typeface="Arial" panose="020B0604020202020204" pitchFamily="34" charset="0"/>
                <a:cs typeface="Arial" panose="020B0604020202020204" pitchFamily="34" charset="0"/>
              </a:rPr>
              <a:t>Decree “On measures for further improvement of post-graduate education system” (22/05/2017 ) </a:t>
            </a:r>
            <a:br>
              <a:rPr lang="en-US" sz="2800" dirty="0" smtClean="0">
                <a:solidFill>
                  <a:schemeClr val="accent1">
                    <a:lumMod val="50000"/>
                  </a:schemeClr>
                </a:solidFill>
                <a:latin typeface="Arial" panose="020B0604020202020204" pitchFamily="34" charset="0"/>
                <a:cs typeface="Arial" panose="020B0604020202020204" pitchFamily="34" charset="0"/>
              </a:rPr>
            </a:br>
            <a:endParaRPr lang="ru-RU" sz="2800" dirty="0"/>
          </a:p>
        </p:txBody>
      </p:sp>
      <p:graphicFrame>
        <p:nvGraphicFramePr>
          <p:cNvPr id="5" name="Содержимое 4"/>
          <p:cNvGraphicFramePr>
            <a:graphicFrameLocks noGrp="1"/>
          </p:cNvGraphicFramePr>
          <p:nvPr>
            <p:ph idx="1"/>
          </p:nvPr>
        </p:nvGraphicFramePr>
        <p:xfrm>
          <a:off x="1435100" y="1447800"/>
          <a:ext cx="7499350" cy="507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p:cNvSpPr>
            <a:spLocks noGrp="1"/>
          </p:cNvSpPr>
          <p:nvPr>
            <p:ph type="dt" sz="half" idx="10"/>
          </p:nvPr>
        </p:nvSpPr>
        <p:spPr/>
        <p:txBody>
          <a:bodyPr/>
          <a:lstStyle/>
          <a:p>
            <a:fld id="{599A3D5C-477E-4D99-907C-4C07C740F146}" type="datetime1">
              <a:rPr lang="ru-RU" smtClean="0"/>
              <a:t>10.03.2019</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8"/>
          <p:cNvGrpSpPr/>
          <p:nvPr/>
        </p:nvGrpSpPr>
        <p:grpSpPr>
          <a:xfrm>
            <a:off x="1115616" y="764704"/>
            <a:ext cx="7813376" cy="5856651"/>
            <a:chOff x="179512" y="987574"/>
            <a:chExt cx="8779849" cy="4392488"/>
          </a:xfrm>
        </p:grpSpPr>
        <p:sp>
          <p:nvSpPr>
            <p:cNvPr id="38" name="Полилиния 37"/>
            <p:cNvSpPr/>
            <p:nvPr/>
          </p:nvSpPr>
          <p:spPr>
            <a:xfrm>
              <a:off x="467544" y="987574"/>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Scientific Supervisor</a:t>
              </a:r>
              <a:endParaRPr lang="ru-RU" sz="2000" dirty="0"/>
            </a:p>
          </p:txBody>
        </p:sp>
        <p:sp>
          <p:nvSpPr>
            <p:cNvPr id="19" name="Полилиния 18"/>
            <p:cNvSpPr/>
            <p:nvPr/>
          </p:nvSpPr>
          <p:spPr>
            <a:xfrm>
              <a:off x="508810" y="1476014"/>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Individual plan for 3 year</a:t>
              </a:r>
              <a:endParaRPr lang="ru-RU" sz="2000" dirty="0"/>
            </a:p>
          </p:txBody>
        </p:sp>
        <p:sp>
          <p:nvSpPr>
            <p:cNvPr id="20" name="Полилиния 19"/>
            <p:cNvSpPr/>
            <p:nvPr/>
          </p:nvSpPr>
          <p:spPr>
            <a:xfrm>
              <a:off x="184638" y="1022681"/>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a:t>
              </a:r>
              <a:endParaRPr lang="ru-RU" sz="1100" b="1" dirty="0">
                <a:latin typeface="Arial (Основной текст)"/>
              </a:endParaRPr>
            </a:p>
          </p:txBody>
        </p:sp>
        <p:sp>
          <p:nvSpPr>
            <p:cNvPr id="21" name="Полилиния 20"/>
            <p:cNvSpPr/>
            <p:nvPr/>
          </p:nvSpPr>
          <p:spPr>
            <a:xfrm>
              <a:off x="508810" y="1918142"/>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Course of specialty discipline </a:t>
              </a:r>
              <a:r>
                <a:rPr lang="en-US" sz="2000" dirty="0" smtClean="0">
                  <a:solidFill>
                    <a:srgbClr val="C00000"/>
                  </a:solidFill>
                </a:rPr>
                <a:t>(exam)</a:t>
              </a:r>
              <a:endParaRPr lang="ru-RU" sz="2000" dirty="0">
                <a:solidFill>
                  <a:srgbClr val="C00000"/>
                </a:solidFill>
              </a:endParaRPr>
            </a:p>
          </p:txBody>
        </p:sp>
        <p:sp>
          <p:nvSpPr>
            <p:cNvPr id="22" name="Полилиния 21"/>
            <p:cNvSpPr/>
            <p:nvPr/>
          </p:nvSpPr>
          <p:spPr>
            <a:xfrm>
              <a:off x="184638" y="1466517"/>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smtClean="0">
                  <a:latin typeface="Arial (Основной текст)"/>
                </a:rPr>
                <a:t>II</a:t>
              </a:r>
              <a:endParaRPr lang="ru-RU" sz="1100" b="1" dirty="0">
                <a:latin typeface="Arial (Основной текст)"/>
              </a:endParaRPr>
            </a:p>
          </p:txBody>
        </p:sp>
        <p:sp>
          <p:nvSpPr>
            <p:cNvPr id="23" name="Полилиния 22"/>
            <p:cNvSpPr/>
            <p:nvPr/>
          </p:nvSpPr>
          <p:spPr>
            <a:xfrm>
              <a:off x="508810" y="2361979"/>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Course of English language </a:t>
              </a:r>
              <a:r>
                <a:rPr lang="en-US" sz="2000" dirty="0" smtClean="0">
                  <a:solidFill>
                    <a:srgbClr val="C00000"/>
                  </a:solidFill>
                </a:rPr>
                <a:t>(exam)</a:t>
              </a:r>
              <a:endParaRPr lang="ru-RU" sz="2000" dirty="0">
                <a:solidFill>
                  <a:srgbClr val="C00000"/>
                </a:solidFill>
              </a:endParaRPr>
            </a:p>
          </p:txBody>
        </p:sp>
        <p:sp>
          <p:nvSpPr>
            <p:cNvPr id="24" name="Полилиния 23"/>
            <p:cNvSpPr/>
            <p:nvPr/>
          </p:nvSpPr>
          <p:spPr>
            <a:xfrm>
              <a:off x="184638" y="1910354"/>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III</a:t>
              </a:r>
              <a:endParaRPr lang="ru-RU" sz="1100" b="1" dirty="0">
                <a:latin typeface="Arial (Основной текст)"/>
              </a:endParaRPr>
            </a:p>
          </p:txBody>
        </p:sp>
        <p:sp>
          <p:nvSpPr>
            <p:cNvPr id="25" name="Полилиния 24"/>
            <p:cNvSpPr/>
            <p:nvPr/>
          </p:nvSpPr>
          <p:spPr>
            <a:xfrm>
              <a:off x="508810" y="2805815"/>
              <a:ext cx="8450551" cy="39600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Wide discussion of research results at conferences, </a:t>
              </a:r>
              <a:r>
                <a:rPr lang="en-US" sz="2000" dirty="0" smtClean="0">
                  <a:solidFill>
                    <a:srgbClr val="C00000"/>
                  </a:solidFill>
                </a:rPr>
                <a:t>implementation of scientific results in industry - recomended</a:t>
              </a:r>
              <a:endParaRPr lang="ru-RU" sz="2000" dirty="0">
                <a:solidFill>
                  <a:srgbClr val="C00000"/>
                </a:solidFill>
              </a:endParaRPr>
            </a:p>
          </p:txBody>
        </p:sp>
        <p:sp>
          <p:nvSpPr>
            <p:cNvPr id="26" name="Полилиния 25"/>
            <p:cNvSpPr/>
            <p:nvPr/>
          </p:nvSpPr>
          <p:spPr>
            <a:xfrm>
              <a:off x="184638" y="2354189"/>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IV</a:t>
              </a:r>
              <a:endParaRPr lang="ru-RU" sz="1100" b="1" dirty="0">
                <a:latin typeface="Arial (Основной текст)"/>
              </a:endParaRPr>
            </a:p>
          </p:txBody>
        </p:sp>
        <p:sp>
          <p:nvSpPr>
            <p:cNvPr id="27" name="Полилиния 26"/>
            <p:cNvSpPr/>
            <p:nvPr/>
          </p:nvSpPr>
          <p:spPr>
            <a:xfrm>
              <a:off x="508810" y="3249651"/>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At least </a:t>
              </a:r>
              <a:r>
                <a:rPr lang="en-US" sz="2000" dirty="0" smtClean="0">
                  <a:solidFill>
                    <a:srgbClr val="C00000"/>
                  </a:solidFill>
                </a:rPr>
                <a:t>3 scientific articles (1 of them </a:t>
              </a:r>
              <a:r>
                <a:rPr lang="en-US" sz="2000" dirty="0" smtClean="0"/>
                <a:t>in International Journal)</a:t>
              </a:r>
              <a:endParaRPr lang="ru-RU" sz="2000" dirty="0"/>
            </a:p>
          </p:txBody>
        </p:sp>
        <p:sp>
          <p:nvSpPr>
            <p:cNvPr id="28" name="Полилиния 27"/>
            <p:cNvSpPr/>
            <p:nvPr/>
          </p:nvSpPr>
          <p:spPr>
            <a:xfrm>
              <a:off x="184638" y="2798025"/>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V</a:t>
              </a:r>
              <a:endParaRPr lang="ru-RU" sz="1100" b="1" dirty="0">
                <a:latin typeface="Arial (Основной текст)"/>
              </a:endParaRPr>
            </a:p>
          </p:txBody>
        </p:sp>
        <p:sp>
          <p:nvSpPr>
            <p:cNvPr id="29" name="Полилиния 28"/>
            <p:cNvSpPr/>
            <p:nvPr/>
          </p:nvSpPr>
          <p:spPr>
            <a:xfrm>
              <a:off x="508810" y="3693488"/>
              <a:ext cx="8450551" cy="264417"/>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Pedagogic activity (100 hours)</a:t>
              </a:r>
              <a:endParaRPr lang="ru-RU" sz="2000" dirty="0"/>
            </a:p>
          </p:txBody>
        </p:sp>
        <p:sp>
          <p:nvSpPr>
            <p:cNvPr id="30" name="Полилиния 29"/>
            <p:cNvSpPr/>
            <p:nvPr/>
          </p:nvSpPr>
          <p:spPr>
            <a:xfrm>
              <a:off x="184638" y="3241861"/>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VI</a:t>
              </a:r>
              <a:endParaRPr lang="ru-RU" sz="1100" b="1" dirty="0">
                <a:latin typeface="Arial (Основной текст)"/>
              </a:endParaRPr>
            </a:p>
          </p:txBody>
        </p:sp>
        <p:sp>
          <p:nvSpPr>
            <p:cNvPr id="31" name="Полилиния 30"/>
            <p:cNvSpPr/>
            <p:nvPr/>
          </p:nvSpPr>
          <p:spPr>
            <a:xfrm>
              <a:off x="508810" y="4065916"/>
              <a:ext cx="8450551" cy="486054"/>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dirty="0" smtClean="0"/>
                <a:t>Independent study of the subject “Methodology of the experiment” and   3  Cources close to the specialty</a:t>
              </a:r>
              <a:endParaRPr lang="ru-RU" dirty="0"/>
            </a:p>
          </p:txBody>
        </p:sp>
        <p:sp>
          <p:nvSpPr>
            <p:cNvPr id="32" name="Полилиния 31"/>
            <p:cNvSpPr/>
            <p:nvPr/>
          </p:nvSpPr>
          <p:spPr>
            <a:xfrm>
              <a:off x="184638" y="3685697"/>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VII</a:t>
              </a:r>
              <a:endParaRPr lang="ru-RU" sz="1100" b="1" dirty="0">
                <a:latin typeface="Arial (Основной текст)"/>
              </a:endParaRPr>
            </a:p>
          </p:txBody>
        </p:sp>
        <p:sp>
          <p:nvSpPr>
            <p:cNvPr id="33" name="Полилиния 32"/>
            <p:cNvSpPr/>
            <p:nvPr/>
          </p:nvSpPr>
          <p:spPr>
            <a:xfrm>
              <a:off x="508810" y="4659982"/>
              <a:ext cx="8450551" cy="279641"/>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PhD Thesis: 120 pages, more than 120 references</a:t>
              </a:r>
              <a:endParaRPr lang="ru-RU" sz="2000" dirty="0" smtClean="0"/>
            </a:p>
          </p:txBody>
        </p:sp>
        <p:sp>
          <p:nvSpPr>
            <p:cNvPr id="34" name="Полилиния 33"/>
            <p:cNvSpPr/>
            <p:nvPr/>
          </p:nvSpPr>
          <p:spPr>
            <a:xfrm>
              <a:off x="184638" y="4129533"/>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VIII</a:t>
              </a:r>
              <a:endParaRPr lang="ru-RU" sz="1100" b="1" dirty="0">
                <a:latin typeface="Arial (Основной текст)"/>
              </a:endParaRPr>
            </a:p>
          </p:txBody>
        </p:sp>
        <p:sp>
          <p:nvSpPr>
            <p:cNvPr id="35" name="Полилиния 34"/>
            <p:cNvSpPr/>
            <p:nvPr/>
          </p:nvSpPr>
          <p:spPr>
            <a:xfrm>
              <a:off x="508810" y="5021597"/>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Synopsis of Thesis  in Uzbek, Russian and English</a:t>
              </a:r>
              <a:endParaRPr lang="ru-RU" sz="1200" b="1" dirty="0">
                <a:latin typeface="Arial (Основной текст)"/>
              </a:endParaRPr>
            </a:p>
          </p:txBody>
        </p:sp>
        <p:sp>
          <p:nvSpPr>
            <p:cNvPr id="36" name="Полилиния 35"/>
            <p:cNvSpPr/>
            <p:nvPr/>
          </p:nvSpPr>
          <p:spPr>
            <a:xfrm>
              <a:off x="184638" y="4573369"/>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IX</a:t>
              </a:r>
              <a:endParaRPr lang="ru-RU" sz="1100" b="1" dirty="0">
                <a:latin typeface="Arial (Основной текст)"/>
              </a:endParaRPr>
            </a:p>
          </p:txBody>
        </p:sp>
        <p:sp>
          <p:nvSpPr>
            <p:cNvPr id="37" name="Полилиния 36"/>
            <p:cNvSpPr/>
            <p:nvPr/>
          </p:nvSpPr>
          <p:spPr>
            <a:xfrm>
              <a:off x="179512" y="5010749"/>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IX</a:t>
              </a:r>
              <a:endParaRPr lang="ru-RU" sz="1100" b="1" dirty="0">
                <a:latin typeface="Arial (Основной текст)"/>
              </a:endParaRPr>
            </a:p>
          </p:txBody>
        </p:sp>
      </p:grpSp>
      <p:sp>
        <p:nvSpPr>
          <p:cNvPr id="39" name="Прямоугольник 38"/>
          <p:cNvSpPr/>
          <p:nvPr/>
        </p:nvSpPr>
        <p:spPr>
          <a:xfrm>
            <a:off x="1907704" y="188640"/>
            <a:ext cx="4815742" cy="523220"/>
          </a:xfrm>
          <a:prstGeom prst="rect">
            <a:avLst/>
          </a:prstGeom>
        </p:spPr>
        <p:txBody>
          <a:bodyPr wrap="none">
            <a:spAutoFit/>
          </a:bodyPr>
          <a:lstStyle/>
          <a:p>
            <a:r>
              <a:rPr lang="en-US" sz="2800" b="1" dirty="0" smtClean="0">
                <a:solidFill>
                  <a:srgbClr val="0070C0"/>
                </a:solidFill>
              </a:rPr>
              <a:t>PhD Education programme</a:t>
            </a:r>
            <a:endParaRPr lang="ru-RU" sz="2800" b="1" dirty="0">
              <a:solidFill>
                <a:srgbClr val="0070C0"/>
              </a:solidFill>
            </a:endParaRPr>
          </a:p>
        </p:txBody>
      </p:sp>
      <p:sp>
        <p:nvSpPr>
          <p:cNvPr id="40" name="Дата 39"/>
          <p:cNvSpPr>
            <a:spLocks noGrp="1"/>
          </p:cNvSpPr>
          <p:nvPr>
            <p:ph type="dt" sz="half" idx="10"/>
          </p:nvPr>
        </p:nvSpPr>
        <p:spPr/>
        <p:txBody>
          <a:bodyPr/>
          <a:lstStyle/>
          <a:p>
            <a:fld id="{27CF2F62-E287-44CE-8DE0-C3E11702A17E}" type="datetime1">
              <a:rPr lang="ru-RU" smtClean="0"/>
              <a:t>10.03.2019</a:t>
            </a:fld>
            <a:endParaRPr lang="ru-RU"/>
          </a:p>
        </p:txBody>
      </p:sp>
    </p:spTree>
    <p:extLst>
      <p:ext uri="{BB962C8B-B14F-4D97-AF65-F5344CB8AC3E}">
        <p14:creationId xmlns:p14="http://schemas.microsoft.com/office/powerpoint/2010/main" xmlns="" val="14803270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8"/>
          <p:cNvGrpSpPr/>
          <p:nvPr/>
        </p:nvGrpSpPr>
        <p:grpSpPr>
          <a:xfrm>
            <a:off x="1115616" y="764704"/>
            <a:ext cx="7813376" cy="5856651"/>
            <a:chOff x="179512" y="987574"/>
            <a:chExt cx="8779849" cy="4392488"/>
          </a:xfrm>
        </p:grpSpPr>
        <p:sp>
          <p:nvSpPr>
            <p:cNvPr id="38" name="Полилиния 37"/>
            <p:cNvSpPr/>
            <p:nvPr/>
          </p:nvSpPr>
          <p:spPr>
            <a:xfrm>
              <a:off x="467544" y="987574"/>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Scientific  Advisor  (or without it)</a:t>
              </a:r>
              <a:endParaRPr lang="ru-RU" sz="2000" dirty="0"/>
            </a:p>
          </p:txBody>
        </p:sp>
        <p:sp>
          <p:nvSpPr>
            <p:cNvPr id="19" name="Полилиния 18"/>
            <p:cNvSpPr/>
            <p:nvPr/>
          </p:nvSpPr>
          <p:spPr>
            <a:xfrm>
              <a:off x="508810" y="1476014"/>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Individual plan for 3 year</a:t>
              </a:r>
              <a:endParaRPr lang="ru-RU" sz="2000" dirty="0"/>
            </a:p>
          </p:txBody>
        </p:sp>
        <p:sp>
          <p:nvSpPr>
            <p:cNvPr id="20" name="Полилиния 19"/>
            <p:cNvSpPr/>
            <p:nvPr/>
          </p:nvSpPr>
          <p:spPr>
            <a:xfrm>
              <a:off x="184638" y="1022681"/>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a:t>
              </a:r>
              <a:endParaRPr lang="ru-RU" sz="1100" b="1" dirty="0">
                <a:latin typeface="Arial (Основной текст)"/>
              </a:endParaRPr>
            </a:p>
          </p:txBody>
        </p:sp>
        <p:sp>
          <p:nvSpPr>
            <p:cNvPr id="21" name="Полилиния 20"/>
            <p:cNvSpPr/>
            <p:nvPr/>
          </p:nvSpPr>
          <p:spPr>
            <a:xfrm>
              <a:off x="508810" y="1918142"/>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Course of specialty discipline</a:t>
              </a:r>
              <a:endParaRPr lang="ru-RU" sz="2000" dirty="0"/>
            </a:p>
          </p:txBody>
        </p:sp>
        <p:sp>
          <p:nvSpPr>
            <p:cNvPr id="22" name="Полилиния 21"/>
            <p:cNvSpPr/>
            <p:nvPr/>
          </p:nvSpPr>
          <p:spPr>
            <a:xfrm>
              <a:off x="184638" y="1466517"/>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smtClean="0">
                  <a:latin typeface="Arial (Основной текст)"/>
                </a:rPr>
                <a:t>II</a:t>
              </a:r>
              <a:endParaRPr lang="ru-RU" sz="1100" b="1" dirty="0">
                <a:latin typeface="Arial (Основной текст)"/>
              </a:endParaRPr>
            </a:p>
          </p:txBody>
        </p:sp>
        <p:sp>
          <p:nvSpPr>
            <p:cNvPr id="23" name="Полилиния 22"/>
            <p:cNvSpPr/>
            <p:nvPr/>
          </p:nvSpPr>
          <p:spPr>
            <a:xfrm>
              <a:off x="508810" y="2361979"/>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Course of English language </a:t>
              </a:r>
              <a:endParaRPr lang="ru-RU" sz="2000" dirty="0"/>
            </a:p>
          </p:txBody>
        </p:sp>
        <p:sp>
          <p:nvSpPr>
            <p:cNvPr id="24" name="Полилиния 23"/>
            <p:cNvSpPr/>
            <p:nvPr/>
          </p:nvSpPr>
          <p:spPr>
            <a:xfrm>
              <a:off x="184638" y="1910354"/>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III</a:t>
              </a:r>
              <a:endParaRPr lang="ru-RU" sz="1100" b="1" dirty="0">
                <a:latin typeface="Arial (Основной текст)"/>
              </a:endParaRPr>
            </a:p>
          </p:txBody>
        </p:sp>
        <p:sp>
          <p:nvSpPr>
            <p:cNvPr id="25" name="Полилиния 24"/>
            <p:cNvSpPr/>
            <p:nvPr/>
          </p:nvSpPr>
          <p:spPr>
            <a:xfrm>
              <a:off x="508810" y="2805815"/>
              <a:ext cx="8450551" cy="39600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Wide discussion of research results at conferences, </a:t>
              </a:r>
              <a:r>
                <a:rPr lang="en-US" sz="2000" dirty="0" smtClean="0">
                  <a:solidFill>
                    <a:srgbClr val="C00000"/>
                  </a:solidFill>
                </a:rPr>
                <a:t>implementation of scientific results in industry - compulsory</a:t>
              </a:r>
              <a:endParaRPr lang="ru-RU" sz="2000" dirty="0">
                <a:solidFill>
                  <a:srgbClr val="C00000"/>
                </a:solidFill>
              </a:endParaRPr>
            </a:p>
          </p:txBody>
        </p:sp>
        <p:sp>
          <p:nvSpPr>
            <p:cNvPr id="26" name="Полилиния 25"/>
            <p:cNvSpPr/>
            <p:nvPr/>
          </p:nvSpPr>
          <p:spPr>
            <a:xfrm>
              <a:off x="184638" y="2354189"/>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IV</a:t>
              </a:r>
              <a:endParaRPr lang="ru-RU" sz="1100" b="1" dirty="0">
                <a:latin typeface="Arial (Основной текст)"/>
              </a:endParaRPr>
            </a:p>
          </p:txBody>
        </p:sp>
        <p:sp>
          <p:nvSpPr>
            <p:cNvPr id="27" name="Полилиния 26"/>
            <p:cNvSpPr/>
            <p:nvPr/>
          </p:nvSpPr>
          <p:spPr>
            <a:xfrm>
              <a:off x="508810" y="3249651"/>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At least </a:t>
              </a:r>
              <a:r>
                <a:rPr lang="en-US" sz="2000" dirty="0" smtClean="0">
                  <a:solidFill>
                    <a:srgbClr val="C00000"/>
                  </a:solidFill>
                </a:rPr>
                <a:t>10 scientific articles (1 of them </a:t>
              </a:r>
              <a:r>
                <a:rPr lang="en-US" sz="2000" dirty="0" smtClean="0"/>
                <a:t>in International Journal)</a:t>
              </a:r>
              <a:endParaRPr lang="ru-RU" sz="2000" dirty="0"/>
            </a:p>
          </p:txBody>
        </p:sp>
        <p:sp>
          <p:nvSpPr>
            <p:cNvPr id="28" name="Полилиния 27"/>
            <p:cNvSpPr/>
            <p:nvPr/>
          </p:nvSpPr>
          <p:spPr>
            <a:xfrm>
              <a:off x="184638" y="2798025"/>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V</a:t>
              </a:r>
              <a:endParaRPr lang="ru-RU" sz="1100" b="1" dirty="0">
                <a:latin typeface="Arial (Основной текст)"/>
              </a:endParaRPr>
            </a:p>
          </p:txBody>
        </p:sp>
        <p:sp>
          <p:nvSpPr>
            <p:cNvPr id="29" name="Полилиния 28"/>
            <p:cNvSpPr/>
            <p:nvPr/>
          </p:nvSpPr>
          <p:spPr>
            <a:xfrm>
              <a:off x="508810" y="3693488"/>
              <a:ext cx="8450551" cy="264417"/>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Pedagogic activity (100 hours)</a:t>
              </a:r>
              <a:endParaRPr lang="ru-RU" sz="2000" dirty="0"/>
            </a:p>
          </p:txBody>
        </p:sp>
        <p:sp>
          <p:nvSpPr>
            <p:cNvPr id="30" name="Полилиния 29"/>
            <p:cNvSpPr/>
            <p:nvPr/>
          </p:nvSpPr>
          <p:spPr>
            <a:xfrm>
              <a:off x="184638" y="3241861"/>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VI</a:t>
              </a:r>
              <a:endParaRPr lang="ru-RU" sz="1100" b="1" dirty="0">
                <a:latin typeface="Arial (Основной текст)"/>
              </a:endParaRPr>
            </a:p>
          </p:txBody>
        </p:sp>
        <p:sp>
          <p:nvSpPr>
            <p:cNvPr id="31" name="Полилиния 30"/>
            <p:cNvSpPr/>
            <p:nvPr/>
          </p:nvSpPr>
          <p:spPr>
            <a:xfrm>
              <a:off x="508810" y="4065916"/>
              <a:ext cx="8450551" cy="486054"/>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dirty="0" smtClean="0"/>
                <a:t>Independent study of the subject “Methodology of the experiment” and   3  Cources close to the specialty</a:t>
              </a:r>
              <a:endParaRPr lang="ru-RU" dirty="0"/>
            </a:p>
          </p:txBody>
        </p:sp>
        <p:sp>
          <p:nvSpPr>
            <p:cNvPr id="32" name="Полилиния 31"/>
            <p:cNvSpPr/>
            <p:nvPr/>
          </p:nvSpPr>
          <p:spPr>
            <a:xfrm>
              <a:off x="184638" y="3685697"/>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VII</a:t>
              </a:r>
              <a:endParaRPr lang="ru-RU" sz="1100" b="1" dirty="0">
                <a:latin typeface="Arial (Основной текст)"/>
              </a:endParaRPr>
            </a:p>
          </p:txBody>
        </p:sp>
        <p:sp>
          <p:nvSpPr>
            <p:cNvPr id="33" name="Полилиния 32"/>
            <p:cNvSpPr/>
            <p:nvPr/>
          </p:nvSpPr>
          <p:spPr>
            <a:xfrm>
              <a:off x="508810" y="4659982"/>
              <a:ext cx="8450551" cy="279641"/>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Doctoral Thesis: 220 pages, more than 200 references</a:t>
              </a:r>
              <a:endParaRPr lang="ru-RU" sz="2000" dirty="0" smtClean="0"/>
            </a:p>
          </p:txBody>
        </p:sp>
        <p:sp>
          <p:nvSpPr>
            <p:cNvPr id="34" name="Полилиния 33"/>
            <p:cNvSpPr/>
            <p:nvPr/>
          </p:nvSpPr>
          <p:spPr>
            <a:xfrm>
              <a:off x="184638" y="4129533"/>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VIII</a:t>
              </a:r>
              <a:endParaRPr lang="ru-RU" sz="1100" b="1" dirty="0">
                <a:latin typeface="Arial (Основной текст)"/>
              </a:endParaRPr>
            </a:p>
          </p:txBody>
        </p:sp>
        <p:sp>
          <p:nvSpPr>
            <p:cNvPr id="35" name="Полилиния 34"/>
            <p:cNvSpPr/>
            <p:nvPr/>
          </p:nvSpPr>
          <p:spPr>
            <a:xfrm>
              <a:off x="508810" y="5021597"/>
              <a:ext cx="8450551" cy="358465"/>
            </a:xfrm>
            <a:custGeom>
              <a:avLst/>
              <a:gdLst>
                <a:gd name="connsiteX0" fmla="*/ 91541 w 549236"/>
                <a:gd name="connsiteY0" fmla="*/ 0 h 8964127"/>
                <a:gd name="connsiteX1" fmla="*/ 457695 w 549236"/>
                <a:gd name="connsiteY1" fmla="*/ 0 h 8964127"/>
                <a:gd name="connsiteX2" fmla="*/ 549236 w 549236"/>
                <a:gd name="connsiteY2" fmla="*/ 91541 h 8964127"/>
                <a:gd name="connsiteX3" fmla="*/ 549236 w 549236"/>
                <a:gd name="connsiteY3" fmla="*/ 8964127 h 8964127"/>
                <a:gd name="connsiteX4" fmla="*/ 549236 w 549236"/>
                <a:gd name="connsiteY4" fmla="*/ 8964127 h 8964127"/>
                <a:gd name="connsiteX5" fmla="*/ 0 w 549236"/>
                <a:gd name="connsiteY5" fmla="*/ 8964127 h 8964127"/>
                <a:gd name="connsiteX6" fmla="*/ 0 w 549236"/>
                <a:gd name="connsiteY6" fmla="*/ 8964127 h 8964127"/>
                <a:gd name="connsiteX7" fmla="*/ 0 w 549236"/>
                <a:gd name="connsiteY7" fmla="*/ 91541 h 8964127"/>
                <a:gd name="connsiteX8" fmla="*/ 91541 w 549236"/>
                <a:gd name="connsiteY8" fmla="*/ 0 h 89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36" h="8964127">
                  <a:moveTo>
                    <a:pt x="549236" y="1494054"/>
                  </a:moveTo>
                  <a:lnTo>
                    <a:pt x="549236" y="7470073"/>
                  </a:lnTo>
                  <a:cubicBezTo>
                    <a:pt x="549236" y="8295217"/>
                    <a:pt x="546725" y="8964119"/>
                    <a:pt x="543627" y="8964119"/>
                  </a:cubicBezTo>
                  <a:lnTo>
                    <a:pt x="0" y="8964119"/>
                  </a:lnTo>
                  <a:lnTo>
                    <a:pt x="0" y="8964119"/>
                  </a:lnTo>
                  <a:lnTo>
                    <a:pt x="0" y="8"/>
                  </a:lnTo>
                  <a:lnTo>
                    <a:pt x="0" y="8"/>
                  </a:lnTo>
                  <a:lnTo>
                    <a:pt x="543627" y="8"/>
                  </a:lnTo>
                  <a:cubicBezTo>
                    <a:pt x="546725" y="8"/>
                    <a:pt x="549236" y="668910"/>
                    <a:pt x="549236" y="149405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14754" tIns="0" rIns="68305" bIns="0" numCol="1" spcCol="1082" anchor="ctr" anchorCtr="0">
              <a:noAutofit/>
            </a:bodyPr>
            <a:lstStyle/>
            <a:p>
              <a:pPr lvl="0"/>
              <a:r>
                <a:rPr lang="en-US" sz="2000" dirty="0" smtClean="0"/>
                <a:t>Synopsis of Thesis  in Uzbek, Russian and English</a:t>
              </a:r>
              <a:endParaRPr lang="ru-RU" sz="1200" b="1" dirty="0">
                <a:latin typeface="Arial (Основной текст)"/>
              </a:endParaRPr>
            </a:p>
          </p:txBody>
        </p:sp>
        <p:sp>
          <p:nvSpPr>
            <p:cNvPr id="36" name="Полилиния 35"/>
            <p:cNvSpPr/>
            <p:nvPr/>
          </p:nvSpPr>
          <p:spPr>
            <a:xfrm>
              <a:off x="184638" y="4573369"/>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IX</a:t>
              </a:r>
              <a:endParaRPr lang="ru-RU" sz="1100" b="1" dirty="0">
                <a:latin typeface="Arial (Основной текст)"/>
              </a:endParaRPr>
            </a:p>
          </p:txBody>
        </p:sp>
        <p:sp>
          <p:nvSpPr>
            <p:cNvPr id="37" name="Полилиния 36"/>
            <p:cNvSpPr/>
            <p:nvPr/>
          </p:nvSpPr>
          <p:spPr>
            <a:xfrm>
              <a:off x="179512" y="5010749"/>
              <a:ext cx="451368" cy="367101"/>
            </a:xfrm>
            <a:custGeom>
              <a:avLst/>
              <a:gdLst>
                <a:gd name="connsiteX0" fmla="*/ 0 w 540014"/>
                <a:gd name="connsiteY0" fmla="*/ 239638 h 479275"/>
                <a:gd name="connsiteX1" fmla="*/ 270007 w 540014"/>
                <a:gd name="connsiteY1" fmla="*/ 0 h 479275"/>
                <a:gd name="connsiteX2" fmla="*/ 540014 w 540014"/>
                <a:gd name="connsiteY2" fmla="*/ 239638 h 479275"/>
                <a:gd name="connsiteX3" fmla="*/ 270007 w 540014"/>
                <a:gd name="connsiteY3" fmla="*/ 479276 h 479275"/>
                <a:gd name="connsiteX4" fmla="*/ 0 w 540014"/>
                <a:gd name="connsiteY4" fmla="*/ 239638 h 47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4" h="479275">
                  <a:moveTo>
                    <a:pt x="0" y="239638"/>
                  </a:moveTo>
                  <a:cubicBezTo>
                    <a:pt x="0" y="107290"/>
                    <a:pt x="120886" y="0"/>
                    <a:pt x="270007" y="0"/>
                  </a:cubicBezTo>
                  <a:cubicBezTo>
                    <a:pt x="419128" y="0"/>
                    <a:pt x="540014" y="107290"/>
                    <a:pt x="540014" y="239638"/>
                  </a:cubicBezTo>
                  <a:cubicBezTo>
                    <a:pt x="540014" y="371986"/>
                    <a:pt x="419128" y="479276"/>
                    <a:pt x="270007" y="479276"/>
                  </a:cubicBezTo>
                  <a:cubicBezTo>
                    <a:pt x="120886" y="479276"/>
                    <a:pt x="0" y="371986"/>
                    <a:pt x="0" y="239638"/>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82542" rIns="0" bIns="82542" numCol="1" spcCol="1082" anchor="ctr" anchorCtr="0">
              <a:noAutofit/>
            </a:bodyPr>
            <a:lstStyle/>
            <a:p>
              <a:pPr algn="ctr" defTabSz="530324">
                <a:lnSpc>
                  <a:spcPct val="90000"/>
                </a:lnSpc>
                <a:spcBef>
                  <a:spcPct val="0"/>
                </a:spcBef>
                <a:spcAft>
                  <a:spcPct val="35000"/>
                </a:spcAft>
              </a:pPr>
              <a:r>
                <a:rPr lang="en-US" sz="1100" b="1" dirty="0">
                  <a:latin typeface="Arial (Основной текст)"/>
                </a:rPr>
                <a:t>IX</a:t>
              </a:r>
              <a:endParaRPr lang="ru-RU" sz="1100" b="1" dirty="0">
                <a:latin typeface="Arial (Основной текст)"/>
              </a:endParaRPr>
            </a:p>
          </p:txBody>
        </p:sp>
      </p:grpSp>
      <p:sp>
        <p:nvSpPr>
          <p:cNvPr id="39" name="Прямоугольник 38"/>
          <p:cNvSpPr/>
          <p:nvPr/>
        </p:nvSpPr>
        <p:spPr>
          <a:xfrm>
            <a:off x="1907704" y="188640"/>
            <a:ext cx="5556329" cy="523220"/>
          </a:xfrm>
          <a:prstGeom prst="rect">
            <a:avLst/>
          </a:prstGeom>
        </p:spPr>
        <p:txBody>
          <a:bodyPr wrap="none">
            <a:spAutoFit/>
          </a:bodyPr>
          <a:lstStyle/>
          <a:p>
            <a:r>
              <a:rPr lang="en-US" sz="2800" b="1" dirty="0" smtClean="0">
                <a:solidFill>
                  <a:srgbClr val="0070C0"/>
                </a:solidFill>
              </a:rPr>
              <a:t>Doctoral Education programme</a:t>
            </a:r>
            <a:endParaRPr lang="ru-RU" sz="2800" b="1" dirty="0">
              <a:solidFill>
                <a:srgbClr val="0070C0"/>
              </a:solidFill>
            </a:endParaRPr>
          </a:p>
        </p:txBody>
      </p:sp>
      <p:sp>
        <p:nvSpPr>
          <p:cNvPr id="40" name="Дата 39"/>
          <p:cNvSpPr>
            <a:spLocks noGrp="1"/>
          </p:cNvSpPr>
          <p:nvPr>
            <p:ph type="dt" sz="half" idx="10"/>
          </p:nvPr>
        </p:nvSpPr>
        <p:spPr/>
        <p:txBody>
          <a:bodyPr/>
          <a:lstStyle/>
          <a:p>
            <a:fld id="{B02CB70C-F173-4F8F-B7D8-38CCF37A72A4}" type="datetime1">
              <a:rPr lang="ru-RU" smtClean="0"/>
              <a:t>10.03.2019</a:t>
            </a:fld>
            <a:endParaRPr lang="ru-RU"/>
          </a:p>
        </p:txBody>
      </p:sp>
    </p:spTree>
    <p:extLst>
      <p:ext uri="{BB962C8B-B14F-4D97-AF65-F5344CB8AC3E}">
        <p14:creationId xmlns:p14="http://schemas.microsoft.com/office/powerpoint/2010/main" xmlns="" val="14803270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908720"/>
            <a:ext cx="7920880" cy="576064"/>
          </a:xfrm>
          <a:solidFill>
            <a:schemeClr val="accent4">
              <a:lumMod val="20000"/>
              <a:lumOff val="80000"/>
            </a:schemeClr>
          </a:solidFill>
        </p:spPr>
        <p:txBody>
          <a:bodyPr>
            <a:noAutofit/>
          </a:bodyPr>
          <a:lstStyle/>
          <a:p>
            <a:pPr algn="ctr"/>
            <a:r>
              <a:rPr lang="en-US" sz="2800" b="1" dirty="0" smtClean="0">
                <a:solidFill>
                  <a:srgbClr val="0070C0"/>
                </a:solidFill>
              </a:rPr>
              <a:t>Common problems and recommendations</a:t>
            </a:r>
            <a:endParaRPr lang="ru-RU" sz="2800" dirty="0"/>
          </a:p>
        </p:txBody>
      </p:sp>
      <p:grpSp>
        <p:nvGrpSpPr>
          <p:cNvPr id="4" name="Группа 3"/>
          <p:cNvGrpSpPr/>
          <p:nvPr/>
        </p:nvGrpSpPr>
        <p:grpSpPr>
          <a:xfrm>
            <a:off x="1187624" y="1"/>
            <a:ext cx="7366400" cy="908720"/>
            <a:chOff x="1187624" y="0"/>
            <a:chExt cx="7366400" cy="1052737"/>
          </a:xfrm>
        </p:grpSpPr>
        <p:pic>
          <p:nvPicPr>
            <p:cNvPr id="5"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6"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graphicFrame>
        <p:nvGraphicFramePr>
          <p:cNvPr id="7" name="Таблица 6"/>
          <p:cNvGraphicFramePr>
            <a:graphicFrameLocks noGrp="1"/>
          </p:cNvGraphicFramePr>
          <p:nvPr/>
        </p:nvGraphicFramePr>
        <p:xfrm>
          <a:off x="1043608" y="1484784"/>
          <a:ext cx="7920880" cy="2257049"/>
        </p:xfrm>
        <a:graphic>
          <a:graphicData uri="http://schemas.openxmlformats.org/drawingml/2006/table">
            <a:tbl>
              <a:tblPr/>
              <a:tblGrid>
                <a:gridCol w="7920880">
                  <a:extLst>
                    <a:ext uri="{9D8B030D-6E8A-4147-A177-3AD203B41FA5}">
                      <a16:colId xmlns:a16="http://schemas.microsoft.com/office/drawing/2014/main" xmlns="" val="20000"/>
                    </a:ext>
                  </a:extLst>
                </a:gridCol>
              </a:tblGrid>
              <a:tr h="294137">
                <a:tc>
                  <a:txBody>
                    <a:bodyPr/>
                    <a:lstStyle/>
                    <a:p>
                      <a:pPr>
                        <a:lnSpc>
                          <a:spcPct val="115000"/>
                        </a:lnSpc>
                        <a:spcAft>
                          <a:spcPts val="0"/>
                        </a:spcAft>
                      </a:pPr>
                      <a:r>
                        <a:rPr lang="en-US" sz="1600" b="1" dirty="0" smtClean="0">
                          <a:latin typeface="Calibri"/>
                          <a:ea typeface="Calibri"/>
                          <a:cs typeface="Times New Roman"/>
                        </a:rPr>
                        <a:t>Problems</a:t>
                      </a:r>
                      <a:endParaRPr lang="ru-RU" sz="1600" b="1" dirty="0">
                        <a:latin typeface="Calibri"/>
                        <a:ea typeface="Calibri"/>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578071">
                <a:tc>
                  <a:txBody>
                    <a:bodyPr/>
                    <a:lstStyle/>
                    <a:p>
                      <a:pPr>
                        <a:lnSpc>
                          <a:spcPct val="115000"/>
                        </a:lnSpc>
                        <a:spcAft>
                          <a:spcPts val="0"/>
                        </a:spcAft>
                        <a:buFont typeface="Arial" pitchFamily="34" charset="0"/>
                        <a:buChar char="•"/>
                      </a:pPr>
                      <a:r>
                        <a:rPr lang="en-US" sz="1600" b="1" dirty="0" smtClean="0">
                          <a:latin typeface="+mn-lt"/>
                          <a:ea typeface="Calibri"/>
                          <a:cs typeface="Times New Roman"/>
                        </a:rPr>
                        <a:t>Lack of soft skills of candidates (in management, industry</a:t>
                      </a:r>
                      <a:r>
                        <a:rPr lang="en-US" sz="1600" b="1" baseline="0" dirty="0" smtClean="0">
                          <a:latin typeface="+mn-lt"/>
                          <a:ea typeface="Calibri"/>
                          <a:cs typeface="Times New Roman"/>
                        </a:rPr>
                        <a:t> implementation, communication with business)</a:t>
                      </a:r>
                      <a:endParaRPr lang="en-US" sz="1600" b="1" dirty="0" smtClean="0">
                        <a:latin typeface="+mn-lt"/>
                        <a:ea typeface="Calibri"/>
                        <a:cs typeface="Times New Roman"/>
                      </a:endParaRPr>
                    </a:p>
                    <a:p>
                      <a:pPr>
                        <a:lnSpc>
                          <a:spcPct val="115000"/>
                        </a:lnSpc>
                        <a:spcAft>
                          <a:spcPts val="0"/>
                        </a:spcAft>
                        <a:buFont typeface="Arial" pitchFamily="34" charset="0"/>
                        <a:buChar char="•"/>
                      </a:pPr>
                      <a:r>
                        <a:rPr lang="en-US" sz="1600" b="1" dirty="0" smtClean="0">
                          <a:latin typeface="+mn-lt"/>
                          <a:ea typeface="Calibri"/>
                          <a:cs typeface="Times New Roman"/>
                        </a:rPr>
                        <a:t>Lack of access to paid databases, software, laboratory resources</a:t>
                      </a:r>
                    </a:p>
                    <a:p>
                      <a:pPr>
                        <a:lnSpc>
                          <a:spcPct val="115000"/>
                        </a:lnSpc>
                        <a:spcAft>
                          <a:spcPts val="0"/>
                        </a:spcAft>
                        <a:buFont typeface="Arial" pitchFamily="34" charset="0"/>
                        <a:buChar char="•"/>
                      </a:pPr>
                      <a:r>
                        <a:rPr lang="en-US" sz="1600" b="1" dirty="0" smtClean="0">
                          <a:latin typeface="+mn-lt"/>
                          <a:ea typeface="Calibri"/>
                          <a:cs typeface="Times New Roman"/>
                        </a:rPr>
                        <a:t>Insufficient knowledge of the foreign language</a:t>
                      </a:r>
                    </a:p>
                    <a:p>
                      <a:pPr>
                        <a:lnSpc>
                          <a:spcPct val="115000"/>
                        </a:lnSpc>
                        <a:spcAft>
                          <a:spcPts val="0"/>
                        </a:spcAft>
                        <a:buFont typeface="Arial" pitchFamily="34" charset="0"/>
                        <a:buChar char="•"/>
                      </a:pPr>
                      <a:r>
                        <a:rPr lang="en-US" sz="1600" b="1" dirty="0" smtClean="0">
                          <a:latin typeface="+mn-lt"/>
                          <a:ea typeface="Calibri"/>
                          <a:cs typeface="Times New Roman"/>
                        </a:rPr>
                        <a:t>Financial and informational dificulties in Publication of article in International peer</a:t>
                      </a:r>
                      <a:r>
                        <a:rPr lang="en-US" sz="1600" b="1" baseline="0" dirty="0" smtClean="0">
                          <a:latin typeface="+mn-lt"/>
                          <a:ea typeface="Calibri"/>
                          <a:cs typeface="Times New Roman"/>
                        </a:rPr>
                        <a:t> reviewed Journals </a:t>
                      </a:r>
                      <a:endParaRPr lang="en-US" sz="1600" b="1" dirty="0" smtClean="0">
                        <a:latin typeface="+mn-lt"/>
                        <a:ea typeface="Calibri"/>
                        <a:cs typeface="Times New Roman"/>
                      </a:endParaRPr>
                    </a:p>
                    <a:p>
                      <a:pPr>
                        <a:lnSpc>
                          <a:spcPct val="115000"/>
                        </a:lnSpc>
                        <a:spcAft>
                          <a:spcPts val="0"/>
                        </a:spcAft>
                        <a:buFont typeface="Arial" pitchFamily="34" charset="0"/>
                        <a:buChar char="•"/>
                      </a:pPr>
                      <a:endParaRPr lang="ru-RU" sz="1600" b="1" dirty="0" smtClean="0">
                        <a:latin typeface="+mn-lt"/>
                        <a:ea typeface="Calibri"/>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9" name="Таблица 8"/>
          <p:cNvGraphicFramePr>
            <a:graphicFrameLocks noGrp="1"/>
          </p:cNvGraphicFramePr>
          <p:nvPr/>
        </p:nvGraphicFramePr>
        <p:xfrm>
          <a:off x="1043608" y="3573016"/>
          <a:ext cx="7920880" cy="1490023"/>
        </p:xfrm>
        <a:graphic>
          <a:graphicData uri="http://schemas.openxmlformats.org/drawingml/2006/table">
            <a:tbl>
              <a:tblPr/>
              <a:tblGrid>
                <a:gridCol w="7920880">
                  <a:extLst>
                    <a:ext uri="{9D8B030D-6E8A-4147-A177-3AD203B41FA5}">
                      <a16:colId xmlns:a16="http://schemas.microsoft.com/office/drawing/2014/main" xmlns="" val="20000"/>
                    </a:ext>
                  </a:extLst>
                </a:gridCol>
              </a:tblGrid>
              <a:tr h="191898">
                <a:tc>
                  <a:txBody>
                    <a:bodyPr/>
                    <a:lstStyle/>
                    <a:p>
                      <a:pPr>
                        <a:lnSpc>
                          <a:spcPct val="115000"/>
                        </a:lnSpc>
                        <a:spcAft>
                          <a:spcPts val="0"/>
                        </a:spcAft>
                      </a:pPr>
                      <a:r>
                        <a:rPr lang="en-US" sz="1600" b="1" dirty="0" smtClean="0">
                          <a:latin typeface="Calibri"/>
                          <a:ea typeface="Calibri"/>
                          <a:cs typeface="Times New Roman"/>
                        </a:rPr>
                        <a:t>Recomendations</a:t>
                      </a:r>
                      <a:endParaRPr lang="ru-RU" sz="1600" b="1" dirty="0">
                        <a:latin typeface="Calibri"/>
                        <a:ea typeface="Calibri"/>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209607">
                <a:tc>
                  <a:txBody>
                    <a:bodyPr/>
                    <a:lstStyle/>
                    <a:p>
                      <a:pPr>
                        <a:lnSpc>
                          <a:spcPct val="115000"/>
                        </a:lnSpc>
                        <a:spcAft>
                          <a:spcPts val="0"/>
                        </a:spcAft>
                        <a:buFont typeface="Arial" pitchFamily="34" charset="0"/>
                        <a:buChar char="•"/>
                      </a:pPr>
                      <a:r>
                        <a:rPr lang="en-US" sz="1600" b="1" baseline="0" dirty="0" smtClean="0">
                          <a:latin typeface="+mn-lt"/>
                          <a:ea typeface="Calibri"/>
                          <a:cs typeface="Times New Roman"/>
                        </a:rPr>
                        <a:t>Financial support for participation in Internation Conferences, </a:t>
                      </a:r>
                    </a:p>
                    <a:p>
                      <a:pPr>
                        <a:lnSpc>
                          <a:spcPct val="115000"/>
                        </a:lnSpc>
                        <a:spcAft>
                          <a:spcPts val="0"/>
                        </a:spcAft>
                        <a:buFont typeface="Arial" pitchFamily="34" charset="0"/>
                        <a:buChar char="•"/>
                      </a:pPr>
                      <a:r>
                        <a:rPr lang="en-US" sz="1600" b="1" baseline="0" dirty="0" smtClean="0">
                          <a:latin typeface="+mn-lt"/>
                          <a:ea typeface="Calibri"/>
                          <a:cs typeface="Times New Roman"/>
                        </a:rPr>
                        <a:t>International Mobility for doctorate candidates</a:t>
                      </a:r>
                      <a:endParaRPr lang="en-US" sz="1600" b="1" dirty="0" smtClean="0">
                        <a:latin typeface="+mn-lt"/>
                        <a:ea typeface="Calibri"/>
                        <a:cs typeface="Times New Roman"/>
                      </a:endParaRPr>
                    </a:p>
                    <a:p>
                      <a:pPr>
                        <a:lnSpc>
                          <a:spcPct val="115000"/>
                        </a:lnSpc>
                        <a:spcAft>
                          <a:spcPts val="0"/>
                        </a:spcAft>
                        <a:buFont typeface="Arial" pitchFamily="34" charset="0"/>
                        <a:buChar char="•"/>
                      </a:pPr>
                      <a:r>
                        <a:rPr lang="en-US" sz="1600" b="1" dirty="0" smtClean="0">
                          <a:latin typeface="+mn-lt"/>
                          <a:ea typeface="Calibri"/>
                          <a:cs typeface="Times New Roman"/>
                        </a:rPr>
                        <a:t>More soft skills courses </a:t>
                      </a:r>
                    </a:p>
                    <a:p>
                      <a:pPr>
                        <a:lnSpc>
                          <a:spcPct val="115000"/>
                        </a:lnSpc>
                        <a:spcAft>
                          <a:spcPts val="0"/>
                        </a:spcAft>
                        <a:buFont typeface="Arial" pitchFamily="34" charset="0"/>
                        <a:buChar char="•"/>
                      </a:pPr>
                      <a:r>
                        <a:rPr lang="en-US" sz="1600" b="1" dirty="0" smtClean="0">
                          <a:latin typeface="+mn-lt"/>
                          <a:ea typeface="Calibri"/>
                          <a:cs typeface="Times New Roman"/>
                        </a:rPr>
                        <a:t>Organization of meetings of doctorate candidates with business</a:t>
                      </a:r>
                      <a:r>
                        <a:rPr lang="en-US" sz="1600" b="1" baseline="0" dirty="0" smtClean="0">
                          <a:latin typeface="+mn-lt"/>
                          <a:ea typeface="Calibri"/>
                          <a:cs typeface="Times New Roman"/>
                        </a:rPr>
                        <a:t> </a:t>
                      </a:r>
                      <a:r>
                        <a:rPr lang="en-US" sz="1600" b="1" dirty="0" smtClean="0">
                          <a:latin typeface="+mn-lt"/>
                          <a:ea typeface="Calibri"/>
                          <a:cs typeface="Times New Roman"/>
                        </a:rPr>
                        <a:t>and industry  </a:t>
                      </a:r>
                      <a:endParaRPr lang="ru-RU" sz="1600" b="1" dirty="0">
                        <a:latin typeface="Calibri"/>
                        <a:ea typeface="Calibri"/>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10" name="Таблица 9"/>
          <p:cNvGraphicFramePr>
            <a:graphicFrameLocks noGrp="1"/>
          </p:cNvGraphicFramePr>
          <p:nvPr/>
        </p:nvGraphicFramePr>
        <p:xfrm>
          <a:off x="1043608" y="5013176"/>
          <a:ext cx="7920880" cy="1844824"/>
        </p:xfrm>
        <a:graphic>
          <a:graphicData uri="http://schemas.openxmlformats.org/drawingml/2006/table">
            <a:tbl>
              <a:tblPr/>
              <a:tblGrid>
                <a:gridCol w="1080120">
                  <a:extLst>
                    <a:ext uri="{9D8B030D-6E8A-4147-A177-3AD203B41FA5}">
                      <a16:colId xmlns:a16="http://schemas.microsoft.com/office/drawing/2014/main" xmlns="" val="20000"/>
                    </a:ext>
                  </a:extLst>
                </a:gridCol>
                <a:gridCol w="6840760">
                  <a:extLst>
                    <a:ext uri="{9D8B030D-6E8A-4147-A177-3AD203B41FA5}">
                      <a16:colId xmlns:a16="http://schemas.microsoft.com/office/drawing/2014/main" xmlns="" val="20001"/>
                    </a:ext>
                  </a:extLst>
                </a:gridCol>
              </a:tblGrid>
              <a:tr h="1844824">
                <a:tc>
                  <a:txBody>
                    <a:bodyPr/>
                    <a:lstStyle/>
                    <a:p>
                      <a:pPr>
                        <a:lnSpc>
                          <a:spcPct val="115000"/>
                        </a:lnSpc>
                        <a:spcAft>
                          <a:spcPts val="0"/>
                        </a:spcAft>
                      </a:pPr>
                      <a:endParaRPr lang="en-US" sz="1600" b="1" dirty="0" smtClean="0">
                        <a:latin typeface="Calibri"/>
                        <a:ea typeface="Calibri"/>
                        <a:cs typeface="Times New Roman"/>
                      </a:endParaRPr>
                    </a:p>
                    <a:p>
                      <a:pPr>
                        <a:lnSpc>
                          <a:spcPct val="115000"/>
                        </a:lnSpc>
                        <a:spcAft>
                          <a:spcPts val="0"/>
                        </a:spcAft>
                      </a:pPr>
                      <a:r>
                        <a:rPr lang="en-US" sz="1600" b="1" dirty="0" smtClean="0">
                          <a:latin typeface="+mn-lt"/>
                          <a:ea typeface="Calibri"/>
                          <a:cs typeface="Times New Roman"/>
                        </a:rPr>
                        <a:t>Degree of success</a:t>
                      </a:r>
                      <a:endParaRPr lang="ru-RU" sz="1600" b="1" dirty="0">
                        <a:latin typeface="Calibri"/>
                        <a:ea typeface="Calibri"/>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600" b="1" dirty="0" smtClean="0">
                          <a:latin typeface="+mn-lt"/>
                          <a:ea typeface="Calibri"/>
                          <a:cs typeface="Times New Roman"/>
                        </a:rPr>
                        <a:t>Would be high:</a:t>
                      </a:r>
                    </a:p>
                    <a:p>
                      <a:pPr>
                        <a:lnSpc>
                          <a:spcPct val="115000"/>
                        </a:lnSpc>
                        <a:spcAft>
                          <a:spcPts val="0"/>
                        </a:spcAft>
                        <a:buFont typeface="Arial" pitchFamily="34" charset="0"/>
                        <a:buChar char="•"/>
                      </a:pPr>
                      <a:r>
                        <a:rPr lang="en-US" sz="1600" b="1" dirty="0" smtClean="0">
                          <a:latin typeface="+mn-lt"/>
                          <a:ea typeface="Calibri"/>
                          <a:cs typeface="Times New Roman"/>
                        </a:rPr>
                        <a:t> with the appropriate material and technical re-equipment,</a:t>
                      </a:r>
                    </a:p>
                    <a:p>
                      <a:pPr>
                        <a:lnSpc>
                          <a:spcPct val="115000"/>
                        </a:lnSpc>
                        <a:spcAft>
                          <a:spcPts val="0"/>
                        </a:spcAft>
                        <a:buFont typeface="Arial" pitchFamily="34" charset="0"/>
                        <a:buChar char="•"/>
                      </a:pPr>
                      <a:r>
                        <a:rPr lang="en-US" sz="1600" b="1" dirty="0" smtClean="0">
                          <a:latin typeface="+mn-lt"/>
                          <a:ea typeface="Calibri"/>
                          <a:cs typeface="Times New Roman"/>
                        </a:rPr>
                        <a:t> expansion of communication with enterprises, scientific centers,</a:t>
                      </a:r>
                    </a:p>
                    <a:p>
                      <a:pPr>
                        <a:lnSpc>
                          <a:spcPct val="115000"/>
                        </a:lnSpc>
                        <a:spcAft>
                          <a:spcPts val="0"/>
                        </a:spcAft>
                        <a:buFont typeface="Arial" pitchFamily="34" charset="0"/>
                        <a:buChar char="•"/>
                      </a:pPr>
                      <a:r>
                        <a:rPr lang="en-US" sz="1600" b="1" dirty="0" smtClean="0">
                          <a:latin typeface="+mn-lt"/>
                          <a:ea typeface="Calibri"/>
                          <a:cs typeface="Times New Roman"/>
                        </a:rPr>
                        <a:t> effective system of motivation of candidtes,</a:t>
                      </a:r>
                    </a:p>
                    <a:p>
                      <a:pPr>
                        <a:lnSpc>
                          <a:spcPct val="115000"/>
                        </a:lnSpc>
                        <a:spcAft>
                          <a:spcPts val="0"/>
                        </a:spcAft>
                        <a:buFont typeface="Arial" pitchFamily="34" charset="0"/>
                        <a:buChar char="•"/>
                      </a:pPr>
                      <a:r>
                        <a:rPr lang="en-US" sz="1600" b="1" dirty="0" smtClean="0">
                          <a:latin typeface="+mn-lt"/>
                          <a:ea typeface="Calibri"/>
                          <a:cs typeface="Times New Roman"/>
                        </a:rPr>
                        <a:t> with active use of special literature in English</a:t>
                      </a:r>
                    </a:p>
                    <a:p>
                      <a:pPr>
                        <a:lnSpc>
                          <a:spcPct val="115000"/>
                        </a:lnSpc>
                        <a:spcAft>
                          <a:spcPts val="0"/>
                        </a:spcAft>
                        <a:buFont typeface="Arial" pitchFamily="34" charset="0"/>
                        <a:buChar char="•"/>
                      </a:pPr>
                      <a:r>
                        <a:rPr lang="en-US" sz="1600" b="1" dirty="0" smtClean="0">
                          <a:latin typeface="+mn-lt"/>
                          <a:ea typeface="Calibri"/>
                          <a:cs typeface="Times New Roman"/>
                        </a:rPr>
                        <a:t>Special “soft skills” courses and trainings for  doctorate candidates</a:t>
                      </a:r>
                      <a:endParaRPr lang="ru-RU" sz="1600" b="1" dirty="0">
                        <a:latin typeface="Calibri"/>
                        <a:ea typeface="Calibri"/>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1" name="Дата 10"/>
          <p:cNvSpPr>
            <a:spLocks noGrp="1"/>
          </p:cNvSpPr>
          <p:nvPr>
            <p:ph type="dt" sz="half" idx="10"/>
          </p:nvPr>
        </p:nvSpPr>
        <p:spPr/>
        <p:txBody>
          <a:bodyPr/>
          <a:lstStyle/>
          <a:p>
            <a:fld id="{F2ACA461-83D0-4FC5-BA4B-B9A828C27BB4}" type="datetime1">
              <a:rPr lang="ru-RU" smtClean="0"/>
              <a:t>10.03.2019</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403648" y="0"/>
            <a:ext cx="7366400" cy="1052737"/>
            <a:chOff x="1187624" y="0"/>
            <a:chExt cx="7366400" cy="1052737"/>
          </a:xfrm>
        </p:grpSpPr>
        <p:pic>
          <p:nvPicPr>
            <p:cNvPr id="5"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6"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graphicFrame>
        <p:nvGraphicFramePr>
          <p:cNvPr id="7" name="Таблица 6"/>
          <p:cNvGraphicFramePr>
            <a:graphicFrameLocks noGrp="1"/>
          </p:cNvGraphicFramePr>
          <p:nvPr/>
        </p:nvGraphicFramePr>
        <p:xfrm>
          <a:off x="1187624" y="1556792"/>
          <a:ext cx="7560840" cy="4994892"/>
        </p:xfrm>
        <a:graphic>
          <a:graphicData uri="http://schemas.openxmlformats.org/drawingml/2006/table">
            <a:tbl>
              <a:tblPr/>
              <a:tblGrid>
                <a:gridCol w="3661338">
                  <a:extLst>
                    <a:ext uri="{9D8B030D-6E8A-4147-A177-3AD203B41FA5}">
                      <a16:colId xmlns:a16="http://schemas.microsoft.com/office/drawing/2014/main" xmlns="" val="20000"/>
                    </a:ext>
                  </a:extLst>
                </a:gridCol>
                <a:gridCol w="3899502">
                  <a:extLst>
                    <a:ext uri="{9D8B030D-6E8A-4147-A177-3AD203B41FA5}">
                      <a16:colId xmlns:a16="http://schemas.microsoft.com/office/drawing/2014/main" xmlns="" val="20001"/>
                    </a:ext>
                  </a:extLst>
                </a:gridCol>
              </a:tblGrid>
              <a:tr h="407475">
                <a:tc>
                  <a:txBody>
                    <a:bodyPr/>
                    <a:lstStyle/>
                    <a:p>
                      <a:pPr marL="342900" lvl="0" indent="-342900" algn="ctr">
                        <a:lnSpc>
                          <a:spcPct val="115000"/>
                        </a:lnSpc>
                        <a:spcAft>
                          <a:spcPts val="0"/>
                        </a:spcAft>
                        <a:buFont typeface="Arial"/>
                        <a:buNone/>
                        <a:tabLst>
                          <a:tab pos="457200" algn="l"/>
                        </a:tabLst>
                      </a:pPr>
                      <a:r>
                        <a:rPr lang="en-US" sz="1600" b="1" dirty="0" smtClean="0">
                          <a:latin typeface="Arial" pitchFamily="34" charset="0"/>
                          <a:ea typeface="Calibri"/>
                          <a:cs typeface="Arial" pitchFamily="34" charset="0"/>
                        </a:rPr>
                        <a:t>Problems</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8600" algn="ctr">
                        <a:lnSpc>
                          <a:spcPct val="115000"/>
                        </a:lnSpc>
                        <a:spcAft>
                          <a:spcPts val="0"/>
                        </a:spcAft>
                      </a:pPr>
                      <a:r>
                        <a:rPr lang="en-US" sz="1600" b="1" dirty="0" smtClean="0">
                          <a:latin typeface="Arial" pitchFamily="34" charset="0"/>
                          <a:ea typeface="Calibri"/>
                          <a:cs typeface="Arial" pitchFamily="34" charset="0"/>
                        </a:rPr>
                        <a:t>Solutions</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14950">
                <a:tc>
                  <a:txBody>
                    <a:bodyPr/>
                    <a:lstStyle/>
                    <a:p>
                      <a:pPr marL="342900" lvl="0" indent="-342900" algn="ctr">
                        <a:lnSpc>
                          <a:spcPct val="115000"/>
                        </a:lnSpc>
                        <a:spcAft>
                          <a:spcPts val="0"/>
                        </a:spcAft>
                        <a:buFont typeface="Arial"/>
                        <a:buNone/>
                        <a:tabLst>
                          <a:tab pos="457200" algn="l"/>
                        </a:tabLst>
                      </a:pPr>
                      <a:r>
                        <a:rPr lang="en-US" sz="1600" b="1" dirty="0">
                          <a:latin typeface="Arial" pitchFamily="34" charset="0"/>
                          <a:ea typeface="Calibri"/>
                          <a:cs typeface="Arial" pitchFamily="34" charset="0"/>
                        </a:rPr>
                        <a:t>No free access to Science Direct, Springer, </a:t>
                      </a:r>
                      <a:r>
                        <a:rPr lang="en-US" sz="1600" b="1" dirty="0" err="1">
                          <a:latin typeface="Arial" pitchFamily="34" charset="0"/>
                          <a:ea typeface="Calibri"/>
                          <a:cs typeface="Arial" pitchFamily="34" charset="0"/>
                        </a:rPr>
                        <a:t>Fransis</a:t>
                      </a:r>
                      <a:r>
                        <a:rPr lang="en-US" sz="1600" b="1" dirty="0">
                          <a:latin typeface="Arial" pitchFamily="34" charset="0"/>
                          <a:ea typeface="Calibri"/>
                          <a:cs typeface="Arial" pitchFamily="34" charset="0"/>
                        </a:rPr>
                        <a:t> and Taylor, Wiley publications </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US" sz="1600" b="1" dirty="0">
                          <a:latin typeface="Arial" pitchFamily="34" charset="0"/>
                          <a:ea typeface="Calibri"/>
                          <a:cs typeface="Arial" pitchFamily="34" charset="0"/>
                        </a:rPr>
                        <a:t>Organization modern Library facility </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14950">
                <a:tc>
                  <a:txBody>
                    <a:bodyPr/>
                    <a:lstStyle/>
                    <a:p>
                      <a:pPr marL="342900" lvl="0" indent="-342900" algn="ctr">
                        <a:lnSpc>
                          <a:spcPct val="115000"/>
                        </a:lnSpc>
                        <a:spcAft>
                          <a:spcPts val="0"/>
                        </a:spcAft>
                        <a:buFont typeface="Arial"/>
                        <a:buNone/>
                        <a:tabLst>
                          <a:tab pos="457200" algn="l"/>
                        </a:tabLst>
                      </a:pPr>
                      <a:r>
                        <a:rPr lang="en-US" sz="1600" b="1" dirty="0">
                          <a:latin typeface="Arial" pitchFamily="34" charset="0"/>
                          <a:ea typeface="Calibri"/>
                          <a:cs typeface="Arial" pitchFamily="34" charset="0"/>
                        </a:rPr>
                        <a:t>No access to databases (</a:t>
                      </a:r>
                      <a:r>
                        <a:rPr lang="en-US" sz="1600" b="1" dirty="0" err="1">
                          <a:latin typeface="Arial" pitchFamily="34" charset="0"/>
                          <a:ea typeface="Calibri"/>
                          <a:cs typeface="Arial" pitchFamily="34" charset="0"/>
                        </a:rPr>
                        <a:t>SciFinder</a:t>
                      </a:r>
                      <a:r>
                        <a:rPr lang="en-US" sz="1600" b="1" dirty="0">
                          <a:latin typeface="Arial" pitchFamily="34" charset="0"/>
                          <a:ea typeface="Calibri"/>
                          <a:cs typeface="Arial" pitchFamily="34" charset="0"/>
                        </a:rPr>
                        <a:t> (Chemical Abstract), </a:t>
                      </a:r>
                      <a:r>
                        <a:rPr lang="en-US" sz="1600" b="1" dirty="0" err="1">
                          <a:latin typeface="Arial" pitchFamily="34" charset="0"/>
                          <a:ea typeface="Calibri"/>
                          <a:cs typeface="Arial" pitchFamily="34" charset="0"/>
                        </a:rPr>
                        <a:t>Beilshtein</a:t>
                      </a:r>
                      <a:r>
                        <a:rPr lang="en-US" sz="1600" b="1" dirty="0">
                          <a:latin typeface="Arial" pitchFamily="34" charset="0"/>
                          <a:ea typeface="Calibri"/>
                          <a:cs typeface="Arial" pitchFamily="34" charset="0"/>
                        </a:rPr>
                        <a:t>) </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US" sz="1600" b="1" dirty="0">
                          <a:latin typeface="Arial" pitchFamily="34" charset="0"/>
                          <a:ea typeface="Calibri"/>
                          <a:cs typeface="Arial" pitchFamily="34" charset="0"/>
                        </a:rPr>
                        <a:t>Web of Science subscription</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14950">
                <a:tc>
                  <a:txBody>
                    <a:bodyPr/>
                    <a:lstStyle/>
                    <a:p>
                      <a:pPr marL="342900" lvl="0" indent="-342900" algn="ctr">
                        <a:lnSpc>
                          <a:spcPct val="115000"/>
                        </a:lnSpc>
                        <a:spcAft>
                          <a:spcPts val="0"/>
                        </a:spcAft>
                        <a:buFont typeface="Arial"/>
                        <a:buNone/>
                        <a:tabLst>
                          <a:tab pos="457200" algn="l"/>
                        </a:tabLst>
                      </a:pPr>
                      <a:r>
                        <a:rPr lang="en-US" sz="1600" b="1" dirty="0">
                          <a:latin typeface="Arial" pitchFamily="34" charset="0"/>
                          <a:ea typeface="Calibri"/>
                          <a:cs typeface="Arial" pitchFamily="34" charset="0"/>
                        </a:rPr>
                        <a:t>Laboratory (classical sets of experiments + limited modern research equipment)</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US" sz="1600" b="1" dirty="0">
                          <a:latin typeface="Arial" pitchFamily="34" charset="0"/>
                          <a:ea typeface="Calibri"/>
                          <a:cs typeface="Arial" pitchFamily="34" charset="0"/>
                        </a:rPr>
                        <a:t>Organization modern laboratory Center</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14950">
                <a:tc>
                  <a:txBody>
                    <a:bodyPr/>
                    <a:lstStyle/>
                    <a:p>
                      <a:pPr marL="342900" lvl="0" indent="-342900" algn="ctr">
                        <a:lnSpc>
                          <a:spcPct val="115000"/>
                        </a:lnSpc>
                        <a:spcAft>
                          <a:spcPts val="0"/>
                        </a:spcAft>
                        <a:buFont typeface="Arial"/>
                        <a:buNone/>
                        <a:tabLst>
                          <a:tab pos="457200" algn="l"/>
                        </a:tabLst>
                      </a:pPr>
                      <a:r>
                        <a:rPr lang="en-US" sz="1600" b="1" dirty="0">
                          <a:latin typeface="Arial" pitchFamily="34" charset="0"/>
                          <a:ea typeface="Calibri"/>
                          <a:cs typeface="Arial" pitchFamily="34" charset="0"/>
                        </a:rPr>
                        <a:t>Special software (</a:t>
                      </a:r>
                      <a:r>
                        <a:rPr lang="en-US" sz="1600" b="1" dirty="0" err="1">
                          <a:latin typeface="Arial" pitchFamily="34" charset="0"/>
                          <a:ea typeface="Calibri"/>
                          <a:cs typeface="Arial" pitchFamily="34" charset="0"/>
                        </a:rPr>
                        <a:t>MathCad</a:t>
                      </a:r>
                      <a:r>
                        <a:rPr lang="en-US" sz="1600" b="1" dirty="0">
                          <a:latin typeface="Arial" pitchFamily="34" charset="0"/>
                          <a:ea typeface="Calibri"/>
                          <a:cs typeface="Arial" pitchFamily="34" charset="0"/>
                        </a:rPr>
                        <a:t>, Math Lab, </a:t>
                      </a:r>
                      <a:r>
                        <a:rPr lang="en-US" sz="1600" b="1" dirty="0" err="1">
                          <a:latin typeface="Arial" pitchFamily="34" charset="0"/>
                          <a:ea typeface="Calibri"/>
                          <a:cs typeface="Arial" pitchFamily="34" charset="0"/>
                        </a:rPr>
                        <a:t>Accels</a:t>
                      </a:r>
                      <a:r>
                        <a:rPr lang="en-US" sz="1600" b="1" dirty="0">
                          <a:latin typeface="Arial" pitchFamily="34" charset="0"/>
                          <a:ea typeface="Calibri"/>
                          <a:cs typeface="Arial" pitchFamily="34" charset="0"/>
                        </a:rPr>
                        <a:t> Materials Studio and others)</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US" sz="1600" b="1" dirty="0">
                          <a:latin typeface="Arial" pitchFamily="34" charset="0"/>
                          <a:ea typeface="Calibri"/>
                          <a:cs typeface="Arial" pitchFamily="34" charset="0"/>
                        </a:rPr>
                        <a:t>Purchase licensed </a:t>
                      </a:r>
                      <a:r>
                        <a:rPr lang="en-US" sz="1600" b="1" dirty="0" smtClean="0">
                          <a:latin typeface="Arial" pitchFamily="34" charset="0"/>
                          <a:ea typeface="Calibri"/>
                          <a:cs typeface="Arial" pitchFamily="34" charset="0"/>
                        </a:rPr>
                        <a:t>software for University</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7475">
                <a:tc>
                  <a:txBody>
                    <a:bodyPr/>
                    <a:lstStyle/>
                    <a:p>
                      <a:pPr marL="342900" lvl="0" indent="-342900" algn="ctr">
                        <a:lnSpc>
                          <a:spcPct val="115000"/>
                        </a:lnSpc>
                        <a:spcAft>
                          <a:spcPts val="0"/>
                        </a:spcAft>
                        <a:buFont typeface="Arial"/>
                        <a:buNone/>
                        <a:tabLst>
                          <a:tab pos="457200" algn="l"/>
                        </a:tabLst>
                      </a:pPr>
                      <a:r>
                        <a:rPr lang="en-US" sz="1600" b="1" dirty="0">
                          <a:latin typeface="Arial" pitchFamily="34" charset="0"/>
                          <a:ea typeface="Calibri"/>
                          <a:cs typeface="Arial" pitchFamily="34" charset="0"/>
                        </a:rPr>
                        <a:t>Started open ware courses </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US" sz="1600" b="1" dirty="0">
                          <a:latin typeface="Arial" pitchFamily="34" charset="0"/>
                          <a:ea typeface="Calibri"/>
                          <a:cs typeface="Arial" pitchFamily="34" charset="0"/>
                        </a:rPr>
                        <a:t>Organization of  Video courses</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14950">
                <a:tc>
                  <a:txBody>
                    <a:bodyPr/>
                    <a:lstStyle/>
                    <a:p>
                      <a:pPr marL="342900" lvl="0" indent="-342900" algn="ctr">
                        <a:lnSpc>
                          <a:spcPct val="115000"/>
                        </a:lnSpc>
                        <a:spcAft>
                          <a:spcPts val="0"/>
                        </a:spcAft>
                        <a:buFont typeface="Arial"/>
                        <a:buNone/>
                        <a:tabLst>
                          <a:tab pos="457200" algn="l"/>
                        </a:tabLst>
                      </a:pPr>
                      <a:r>
                        <a:rPr lang="en-US" sz="1600" b="1" dirty="0">
                          <a:latin typeface="Arial" pitchFamily="34" charset="0"/>
                          <a:ea typeface="Calibri"/>
                          <a:cs typeface="Arial" pitchFamily="34" charset="0"/>
                        </a:rPr>
                        <a:t>Organization </a:t>
                      </a:r>
                      <a:r>
                        <a:rPr lang="en-US" sz="1600" b="1" dirty="0" smtClean="0">
                          <a:latin typeface="Arial" pitchFamily="34" charset="0"/>
                          <a:ea typeface="Calibri"/>
                          <a:cs typeface="Arial" pitchFamily="34" charset="0"/>
                        </a:rPr>
                        <a:t>International Fellowship</a:t>
                      </a:r>
                    </a:p>
                    <a:p>
                      <a:pPr marL="342900" lvl="0" indent="-342900" algn="ctr">
                        <a:lnSpc>
                          <a:spcPct val="115000"/>
                        </a:lnSpc>
                        <a:spcAft>
                          <a:spcPts val="0"/>
                        </a:spcAft>
                        <a:buFont typeface="Arial"/>
                        <a:buNone/>
                        <a:tabLst>
                          <a:tab pos="457200" algn="l"/>
                        </a:tabLst>
                      </a:pPr>
                      <a:r>
                        <a:rPr lang="en-US" sz="1600" b="1" dirty="0" smtClean="0">
                          <a:latin typeface="Arial" pitchFamily="34" charset="0"/>
                          <a:ea typeface="Calibri"/>
                          <a:cs typeface="Arial" pitchFamily="34" charset="0"/>
                        </a:rPr>
                        <a:t>(more than 3</a:t>
                      </a:r>
                      <a:r>
                        <a:rPr lang="en-US" sz="1600" b="1" baseline="0" dirty="0" smtClean="0">
                          <a:latin typeface="Arial" pitchFamily="34" charset="0"/>
                          <a:ea typeface="Calibri"/>
                          <a:cs typeface="Arial" pitchFamily="34" charset="0"/>
                        </a:rPr>
                        <a:t> months)</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US" sz="1600" b="1" dirty="0" err="1" smtClean="0">
                          <a:latin typeface="Arial" pitchFamily="34" charset="0"/>
                          <a:ea typeface="Calibri"/>
                          <a:cs typeface="Arial" pitchFamily="34" charset="0"/>
                        </a:rPr>
                        <a:t>Istedod</a:t>
                      </a:r>
                      <a:r>
                        <a:rPr lang="en-US" sz="1600" b="1" dirty="0" smtClean="0">
                          <a:latin typeface="Arial" pitchFamily="34" charset="0"/>
                          <a:ea typeface="Calibri"/>
                          <a:cs typeface="Arial" pitchFamily="34" charset="0"/>
                        </a:rPr>
                        <a:t> Foundation</a:t>
                      </a:r>
                    </a:p>
                    <a:p>
                      <a:pPr marL="228600" algn="ctr">
                        <a:lnSpc>
                          <a:spcPct val="115000"/>
                        </a:lnSpc>
                        <a:spcAft>
                          <a:spcPts val="0"/>
                        </a:spcAft>
                      </a:pPr>
                      <a:r>
                        <a:rPr lang="en-US" sz="1600" b="1" dirty="0" smtClean="0">
                          <a:latin typeface="Arial" pitchFamily="34" charset="0"/>
                          <a:ea typeface="Calibri"/>
                          <a:cs typeface="Arial" pitchFamily="34" charset="0"/>
                        </a:rPr>
                        <a:t> (42 000 </a:t>
                      </a:r>
                      <a:r>
                        <a:rPr lang="en-US" sz="1600" b="1" dirty="0" err="1" smtClean="0">
                          <a:latin typeface="Arial" pitchFamily="34" charset="0"/>
                          <a:ea typeface="Calibri"/>
                          <a:cs typeface="Arial" pitchFamily="34" charset="0"/>
                        </a:rPr>
                        <a:t>mln</a:t>
                      </a:r>
                      <a:r>
                        <a:rPr lang="en-US" sz="1600" b="1" dirty="0" smtClean="0">
                          <a:latin typeface="Arial" pitchFamily="34" charset="0"/>
                          <a:ea typeface="Calibri"/>
                          <a:cs typeface="Arial" pitchFamily="34" charset="0"/>
                        </a:rPr>
                        <a:t> sum) </a:t>
                      </a:r>
                      <a:endParaRPr lang="ru-RU"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8" name="Прямоугольник 7"/>
          <p:cNvSpPr/>
          <p:nvPr/>
        </p:nvSpPr>
        <p:spPr>
          <a:xfrm>
            <a:off x="1187624" y="980728"/>
            <a:ext cx="7560840" cy="523220"/>
          </a:xfrm>
          <a:prstGeom prst="rect">
            <a:avLst/>
          </a:prstGeom>
          <a:solidFill>
            <a:schemeClr val="accent4">
              <a:lumMod val="20000"/>
              <a:lumOff val="80000"/>
            </a:schemeClr>
          </a:solidFill>
        </p:spPr>
        <p:txBody>
          <a:bodyPr wrap="square">
            <a:spAutoFit/>
          </a:bodyPr>
          <a:lstStyle/>
          <a:p>
            <a:r>
              <a:rPr lang="en-US" sz="2800" b="1" dirty="0" smtClean="0">
                <a:solidFill>
                  <a:srgbClr val="0070C0"/>
                </a:solidFill>
              </a:rPr>
              <a:t>Particular problems  and solutions</a:t>
            </a:r>
            <a:endParaRPr lang="ru-RU" sz="2800" dirty="0"/>
          </a:p>
        </p:txBody>
      </p:sp>
      <p:sp>
        <p:nvSpPr>
          <p:cNvPr id="9" name="Дата 8"/>
          <p:cNvSpPr>
            <a:spLocks noGrp="1"/>
          </p:cNvSpPr>
          <p:nvPr>
            <p:ph type="dt" sz="half" idx="10"/>
          </p:nvPr>
        </p:nvSpPr>
        <p:spPr/>
        <p:txBody>
          <a:bodyPr/>
          <a:lstStyle/>
          <a:p>
            <a:fld id="{C42A7FB1-5A07-4B97-AD3D-73CD9B710379}" type="datetime1">
              <a:rPr lang="ru-RU" smtClean="0"/>
              <a:t>10.03.2019</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2739" y="2276872"/>
            <a:ext cx="7468245" cy="1446550"/>
          </a:xfrm>
          <a:prstGeom prst="rect">
            <a:avLst/>
          </a:prstGeom>
        </p:spPr>
        <p:txBody>
          <a:bodyPr wrap="square">
            <a:spAutoFit/>
          </a:bodyPr>
          <a:lstStyle/>
          <a:p>
            <a:pPr algn="ctr"/>
            <a:r>
              <a:rPr lang="en-US" sz="4400" b="1" dirty="0" smtClean="0">
                <a:solidFill>
                  <a:srgbClr val="0070C0"/>
                </a:solidFill>
                <a:latin typeface="Algerian" pitchFamily="82" charset="0"/>
                <a:cs typeface="Arial" pitchFamily="34" charset="0"/>
              </a:rPr>
              <a:t>THANK  YOU  </a:t>
            </a:r>
          </a:p>
          <a:p>
            <a:pPr algn="ctr"/>
            <a:r>
              <a:rPr lang="en-US" sz="4400" b="1" dirty="0" smtClean="0">
                <a:solidFill>
                  <a:srgbClr val="0070C0"/>
                </a:solidFill>
                <a:latin typeface="Algerian" pitchFamily="82" charset="0"/>
                <a:cs typeface="Arial" pitchFamily="34" charset="0"/>
              </a:rPr>
              <a:t>FOR  YOUR  ATTENTION!</a:t>
            </a:r>
            <a:endParaRPr lang="en-US" sz="4400" b="1" dirty="0">
              <a:solidFill>
                <a:srgbClr val="0070C0"/>
              </a:solidFill>
              <a:latin typeface="Algerian" pitchFamily="82" charset="0"/>
            </a:endParaRPr>
          </a:p>
        </p:txBody>
      </p:sp>
      <p:sp>
        <p:nvSpPr>
          <p:cNvPr id="5" name="Подзаголовок 2"/>
          <p:cNvSpPr txBox="1">
            <a:spLocks/>
          </p:cNvSpPr>
          <p:nvPr/>
        </p:nvSpPr>
        <p:spPr>
          <a:xfrm>
            <a:off x="1331640" y="4221088"/>
            <a:ext cx="7416824" cy="841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i="1" dirty="0" smtClean="0">
                <a:solidFill>
                  <a:srgbClr val="0070C0"/>
                </a:solidFill>
              </a:rPr>
              <a:t>Zebo Babakhanova </a:t>
            </a:r>
          </a:p>
          <a:p>
            <a:pPr marL="0" indent="0">
              <a:buNone/>
            </a:pPr>
            <a:endParaRPr lang="en-US" sz="2000" b="1" i="1" dirty="0" smtClean="0">
              <a:solidFill>
                <a:srgbClr val="0070C0"/>
              </a:solidFill>
            </a:endParaRPr>
          </a:p>
          <a:p>
            <a:pPr marL="0" indent="0">
              <a:buNone/>
            </a:pPr>
            <a:r>
              <a:rPr lang="en-US" sz="2000" b="1" i="1" dirty="0" smtClean="0">
                <a:solidFill>
                  <a:srgbClr val="0070C0"/>
                </a:solidFill>
              </a:rPr>
              <a:t>Head of International Relations Department of TCTI</a:t>
            </a:r>
          </a:p>
          <a:p>
            <a:pPr marL="0" indent="0">
              <a:buNone/>
            </a:pPr>
            <a:r>
              <a:rPr lang="en-US" sz="2000" b="1" dirty="0" smtClean="0">
                <a:solidFill>
                  <a:srgbClr val="0070C0"/>
                </a:solidFill>
              </a:rPr>
              <a:t>e-mail: zebo.babakhanova@gmail.com</a:t>
            </a:r>
            <a:endParaRPr lang="ru-RU" sz="2000" b="1" dirty="0">
              <a:solidFill>
                <a:srgbClr val="0070C0"/>
              </a:solidFill>
            </a:endParaRPr>
          </a:p>
        </p:txBody>
      </p:sp>
      <p:grpSp>
        <p:nvGrpSpPr>
          <p:cNvPr id="6" name="Группа 5"/>
          <p:cNvGrpSpPr/>
          <p:nvPr/>
        </p:nvGrpSpPr>
        <p:grpSpPr>
          <a:xfrm>
            <a:off x="1475656" y="0"/>
            <a:ext cx="7366400" cy="908720"/>
            <a:chOff x="1187624" y="0"/>
            <a:chExt cx="7366400" cy="1052737"/>
          </a:xfrm>
        </p:grpSpPr>
        <p:pic>
          <p:nvPicPr>
            <p:cNvPr id="7"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8"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
        <p:nvSpPr>
          <p:cNvPr id="9" name="Дата 8"/>
          <p:cNvSpPr>
            <a:spLocks noGrp="1"/>
          </p:cNvSpPr>
          <p:nvPr>
            <p:ph type="dt" sz="half" idx="10"/>
          </p:nvPr>
        </p:nvSpPr>
        <p:spPr/>
        <p:txBody>
          <a:bodyPr/>
          <a:lstStyle/>
          <a:p>
            <a:fld id="{0C6F4018-B583-4D38-A48F-928DCA0F0A04}" type="datetime1">
              <a:rPr lang="ru-RU" smtClean="0"/>
              <a:t>10.03.2019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187624" y="0"/>
            <a:ext cx="7366400" cy="1052737"/>
            <a:chOff x="1187624" y="0"/>
            <a:chExt cx="7366400" cy="1052737"/>
          </a:xfrm>
        </p:grpSpPr>
        <p:pic>
          <p:nvPicPr>
            <p:cNvPr id="5"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6"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
        <p:nvSpPr>
          <p:cNvPr id="7" name="Содержимое 6"/>
          <p:cNvSpPr>
            <a:spLocks noGrp="1"/>
          </p:cNvSpPr>
          <p:nvPr>
            <p:ph idx="1"/>
          </p:nvPr>
        </p:nvSpPr>
        <p:spPr>
          <a:xfrm>
            <a:off x="1259632" y="1484784"/>
            <a:ext cx="7498080" cy="4800600"/>
          </a:xfrm>
        </p:spPr>
        <p:txBody>
          <a:bodyPr>
            <a:normAutofit lnSpcReduction="10000"/>
          </a:bodyPr>
          <a:lstStyle/>
          <a:p>
            <a:pPr algn="just"/>
            <a:r>
              <a:rPr lang="en-US" b="1" smtClean="0">
                <a:solidFill>
                  <a:srgbClr val="0070C0"/>
                </a:solidFill>
              </a:rPr>
              <a:t>Joint programme</a:t>
            </a:r>
            <a:r>
              <a:rPr lang="en-US" b="1" smtClean="0"/>
              <a:t> - </a:t>
            </a:r>
            <a:r>
              <a:rPr lang="en-US" smtClean="0"/>
              <a:t> an arrangement between two or three Institutions (HEI and Science-research Institute) for shared responsibility of a programme provided for one or more postgraduate research students where a </a:t>
            </a:r>
            <a:r>
              <a:rPr lang="en-US" smtClean="0">
                <a:solidFill>
                  <a:srgbClr val="FF0000"/>
                </a:solidFill>
              </a:rPr>
              <a:t>single diploma is issued by at least two higher education Institutions </a:t>
            </a:r>
            <a:r>
              <a:rPr lang="en-US" smtClean="0"/>
              <a:t>offering an integrated programme and recognised officially in Uzbekistan. </a:t>
            </a:r>
            <a:endParaRPr lang="ru-RU" dirty="0" smtClean="0"/>
          </a:p>
          <a:p>
            <a:endParaRPr lang="ru-RU" dirty="0"/>
          </a:p>
        </p:txBody>
      </p:sp>
      <p:sp>
        <p:nvSpPr>
          <p:cNvPr id="8" name="Дата 7"/>
          <p:cNvSpPr>
            <a:spLocks noGrp="1"/>
          </p:cNvSpPr>
          <p:nvPr>
            <p:ph type="dt" sz="half" idx="10"/>
          </p:nvPr>
        </p:nvSpPr>
        <p:spPr/>
        <p:txBody>
          <a:bodyPr/>
          <a:lstStyle/>
          <a:p>
            <a:fld id="{0F731359-7996-49C7-820B-2496DA7062EE}" type="datetime1">
              <a:rPr lang="ru-RU" smtClean="0"/>
              <a:t>10.03.2019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lgn="ctr">
              <a:buNone/>
            </a:pPr>
            <a:r>
              <a:rPr lang="en-US" b="1" smtClean="0">
                <a:solidFill>
                  <a:srgbClr val="0070C0"/>
                </a:solidFill>
              </a:rPr>
              <a:t>Documents prepared:</a:t>
            </a:r>
            <a:r>
              <a:rPr lang="en-US" smtClean="0">
                <a:solidFill>
                  <a:srgbClr val="0070C0"/>
                </a:solidFill>
              </a:rPr>
              <a:t> </a:t>
            </a:r>
            <a:endParaRPr lang="ru-RU" dirty="0" smtClean="0">
              <a:solidFill>
                <a:srgbClr val="0070C0"/>
              </a:solidFill>
            </a:endParaRPr>
          </a:p>
          <a:p>
            <a:pPr algn="just"/>
            <a:r>
              <a:rPr lang="en-US" smtClean="0"/>
              <a:t> </a:t>
            </a:r>
            <a:r>
              <a:rPr lang="en-US" smtClean="0">
                <a:solidFill>
                  <a:srgbClr val="0070C0"/>
                </a:solidFill>
              </a:rPr>
              <a:t>1</a:t>
            </a:r>
            <a:r>
              <a:rPr lang="en-US" smtClean="0">
                <a:solidFill>
                  <a:srgbClr val="0070C0"/>
                </a:solidFill>
              </a:rPr>
              <a:t>. Agreement  -  arrangement for sharing responsibility signed by the Presidents of the partner Institutions, each student entering the programme, and each supervisor of a student on the programme. See Appendix 1 for a model MOA.</a:t>
            </a:r>
            <a:endParaRPr lang="ru-RU" dirty="0" smtClean="0">
              <a:solidFill>
                <a:srgbClr val="0070C0"/>
              </a:solidFill>
            </a:endParaRPr>
          </a:p>
          <a:p>
            <a:pPr algn="just"/>
            <a:r>
              <a:rPr lang="en-US" smtClean="0">
                <a:solidFill>
                  <a:schemeClr val="accent4">
                    <a:lumMod val="50000"/>
                  </a:schemeClr>
                </a:solidFill>
              </a:rPr>
              <a:t>2. Minimum Requirements to the establishment of an TCTI Joint postgraduate research programme  (Appendix 2)   </a:t>
            </a:r>
            <a:endParaRPr lang="ru-RU" dirty="0" smtClean="0">
              <a:solidFill>
                <a:schemeClr val="accent4">
                  <a:lumMod val="50000"/>
                </a:schemeClr>
              </a:solidFill>
            </a:endParaRPr>
          </a:p>
          <a:p>
            <a:endParaRPr lang="ru-RU" dirty="0"/>
          </a:p>
        </p:txBody>
      </p:sp>
      <p:sp>
        <p:nvSpPr>
          <p:cNvPr id="4" name="Дата 3"/>
          <p:cNvSpPr>
            <a:spLocks noGrp="1"/>
          </p:cNvSpPr>
          <p:nvPr>
            <p:ph type="dt" sz="half" idx="10"/>
          </p:nvPr>
        </p:nvSpPr>
        <p:spPr/>
        <p:txBody>
          <a:bodyPr/>
          <a:lstStyle/>
          <a:p>
            <a:fld id="{51FD49CC-382C-4207-A755-3044A9D78A48}" type="datetime1">
              <a:rPr lang="ru-RU" smtClean="0"/>
              <a:t>10.03.2019</a:t>
            </a:fld>
            <a:endParaRPr lang="ru-RU"/>
          </a:p>
        </p:txBody>
      </p:sp>
      <p:grpSp>
        <p:nvGrpSpPr>
          <p:cNvPr id="5" name="Группа 4"/>
          <p:cNvGrpSpPr/>
          <p:nvPr/>
        </p:nvGrpSpPr>
        <p:grpSpPr>
          <a:xfrm>
            <a:off x="1835696" y="188640"/>
            <a:ext cx="6718328" cy="908720"/>
            <a:chOff x="1187624" y="0"/>
            <a:chExt cx="7366400" cy="1052737"/>
          </a:xfrm>
        </p:grpSpPr>
        <p:pic>
          <p:nvPicPr>
            <p:cNvPr id="6" name="Picture 1" descr="http://tkti.uz/images/logo_en.png"/>
            <p:cNvPicPr/>
            <p:nvPr/>
          </p:nvPicPr>
          <p:blipFill>
            <a:blip r:embed="rId3"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4" cstate="print"/>
            <a:srcRect t="29388" b="33112"/>
            <a:stretch>
              <a:fillRect/>
            </a:stretch>
          </p:blipFill>
          <p:spPr>
            <a:xfrm>
              <a:off x="1187624" y="0"/>
              <a:ext cx="2952328" cy="980728"/>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lgn="ctr">
              <a:buNone/>
            </a:pPr>
            <a:r>
              <a:rPr lang="en-US" b="1" smtClean="0">
                <a:solidFill>
                  <a:srgbClr val="0070C0"/>
                </a:solidFill>
              </a:rPr>
              <a:t>APPROVAL PROCESS </a:t>
            </a:r>
            <a:endParaRPr lang="ru-RU" dirty="0" smtClean="0">
              <a:solidFill>
                <a:srgbClr val="0070C0"/>
              </a:solidFill>
            </a:endParaRPr>
          </a:p>
          <a:p>
            <a:pPr algn="just"/>
            <a:r>
              <a:rPr lang="en-US" smtClean="0">
                <a:solidFill>
                  <a:srgbClr val="0070C0"/>
                </a:solidFill>
              </a:rPr>
              <a:t>Initial </a:t>
            </a:r>
            <a:r>
              <a:rPr lang="en-US" smtClean="0">
                <a:solidFill>
                  <a:srgbClr val="0070C0"/>
                </a:solidFill>
              </a:rPr>
              <a:t>consideration </a:t>
            </a:r>
            <a:r>
              <a:rPr lang="en-US" smtClean="0"/>
              <a:t>will be given to the proposal by the Department of training highly qualified scientific and scientific-pedagogical personnel of the Research Committee. The Department will require certain assurances about the arrangement from the Partner Institutions (Qaraqalpak State University and Institute of General and Inorganic Chemistry of Academy of Sciences of Uzbekistan) outlining their support for the academic, strategic and business rationale. </a:t>
            </a:r>
            <a:endParaRPr lang="ru-RU" dirty="0" smtClean="0"/>
          </a:p>
          <a:p>
            <a:pPr algn="just"/>
            <a:r>
              <a:rPr lang="en-US" smtClean="0"/>
              <a:t>The approval process is summarised in the attached flowchart (Appendix 3). </a:t>
            </a:r>
            <a:endParaRPr lang="ru-RU" dirty="0" smtClean="0"/>
          </a:p>
          <a:p>
            <a:endParaRPr lang="ru-RU" dirty="0"/>
          </a:p>
        </p:txBody>
      </p:sp>
      <p:sp>
        <p:nvSpPr>
          <p:cNvPr id="4" name="Дата 3"/>
          <p:cNvSpPr>
            <a:spLocks noGrp="1"/>
          </p:cNvSpPr>
          <p:nvPr>
            <p:ph type="dt" sz="half" idx="10"/>
          </p:nvPr>
        </p:nvSpPr>
        <p:spPr/>
        <p:txBody>
          <a:bodyPr/>
          <a:lstStyle/>
          <a:p>
            <a:fld id="{7C14B0DC-061D-42E8-851A-DCCD455B91C8}" type="datetime1">
              <a:rPr lang="ru-RU" smtClean="0"/>
              <a:t>10.03.2019</a:t>
            </a:fld>
            <a:endParaRPr lang="ru-RU"/>
          </a:p>
        </p:txBody>
      </p:sp>
      <p:grpSp>
        <p:nvGrpSpPr>
          <p:cNvPr id="5" name="Группа 4"/>
          <p:cNvGrpSpPr/>
          <p:nvPr/>
        </p:nvGrpSpPr>
        <p:grpSpPr>
          <a:xfrm>
            <a:off x="1763688" y="188640"/>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pPr algn="ctr">
              <a:buNone/>
            </a:pPr>
            <a:r>
              <a:rPr lang="en-US" b="1" smtClean="0">
                <a:solidFill>
                  <a:srgbClr val="0070C0"/>
                </a:solidFill>
              </a:rPr>
              <a:t>The following appendixes contain main documents of Joint Postgraduate Research Programme</a:t>
            </a:r>
            <a:r>
              <a:rPr lang="en-US" b="1" smtClean="0"/>
              <a:t>: </a:t>
            </a:r>
            <a:endParaRPr lang="ru-RU" dirty="0" smtClean="0"/>
          </a:p>
          <a:p>
            <a:r>
              <a:rPr lang="en-US" smtClean="0"/>
              <a:t>Appendix 1 Minimum Requirements </a:t>
            </a:r>
            <a:endParaRPr lang="ru-RU" dirty="0" smtClean="0"/>
          </a:p>
          <a:p>
            <a:r>
              <a:rPr lang="en-US" smtClean="0"/>
              <a:t>Appendix 2 Model of Agreement (MOA) </a:t>
            </a:r>
            <a:endParaRPr lang="ru-RU" dirty="0" smtClean="0"/>
          </a:p>
          <a:p>
            <a:r>
              <a:rPr lang="en-US" smtClean="0"/>
              <a:t>Appendix 3 Flow Chart – Approval Process </a:t>
            </a:r>
            <a:endParaRPr lang="ru-RU" dirty="0" smtClean="0"/>
          </a:p>
          <a:p>
            <a:r>
              <a:rPr lang="en-US" smtClean="0"/>
              <a:t>Appendix 4 Approval of Partner Institutions – Issues to be addressed </a:t>
            </a:r>
            <a:endParaRPr lang="ru-RU" dirty="0" smtClean="0"/>
          </a:p>
          <a:p>
            <a:r>
              <a:rPr lang="en-US" smtClean="0"/>
              <a:t>Appendix 5 Forms applicable to Joint research programmes</a:t>
            </a:r>
            <a:endParaRPr lang="ru-RU" dirty="0" smtClean="0"/>
          </a:p>
          <a:p>
            <a:r>
              <a:rPr lang="en-US" smtClean="0"/>
              <a:t> </a:t>
            </a:r>
            <a:endParaRPr lang="ru-RU" dirty="0" smtClean="0"/>
          </a:p>
          <a:p>
            <a:endParaRPr lang="ru-RU" dirty="0"/>
          </a:p>
        </p:txBody>
      </p:sp>
      <p:sp>
        <p:nvSpPr>
          <p:cNvPr id="4" name="Дата 3"/>
          <p:cNvSpPr>
            <a:spLocks noGrp="1"/>
          </p:cNvSpPr>
          <p:nvPr>
            <p:ph type="dt" sz="half" idx="10"/>
          </p:nvPr>
        </p:nvSpPr>
        <p:spPr/>
        <p:txBody>
          <a:bodyPr/>
          <a:lstStyle/>
          <a:p>
            <a:fld id="{7CD82D06-77E6-4AD5-892F-05F587229BC6}" type="datetime1">
              <a:rPr lang="ru-RU" smtClean="0"/>
              <a:t>10.03.2019</a:t>
            </a:fld>
            <a:endParaRPr lang="ru-RU"/>
          </a:p>
        </p:txBody>
      </p:sp>
      <p:grpSp>
        <p:nvGrpSpPr>
          <p:cNvPr id="5" name="Группа 4"/>
          <p:cNvGrpSpPr/>
          <p:nvPr/>
        </p:nvGrpSpPr>
        <p:grpSpPr>
          <a:xfrm>
            <a:off x="1619672" y="260648"/>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640" y="908720"/>
            <a:ext cx="7498080" cy="360040"/>
          </a:xfrm>
        </p:spPr>
        <p:txBody>
          <a:bodyPr>
            <a:noAutofit/>
          </a:bodyPr>
          <a:lstStyle/>
          <a:p>
            <a:pPr algn="ctr">
              <a:buNone/>
            </a:pPr>
            <a:r>
              <a:rPr lang="ru-RU" sz="2000" b="1" dirty="0" smtClean="0">
                <a:solidFill>
                  <a:srgbClr val="0070C0"/>
                </a:solidFill>
              </a:rPr>
              <a:t>MINIMUM </a:t>
            </a:r>
            <a:r>
              <a:rPr lang="ru-RU" sz="2000" b="1" dirty="0" smtClean="0">
                <a:solidFill>
                  <a:srgbClr val="0070C0"/>
                </a:solidFill>
              </a:rPr>
              <a:t>REQUIREMENTS</a:t>
            </a:r>
            <a:endParaRPr lang="ru-RU" sz="1600" dirty="0"/>
          </a:p>
        </p:txBody>
      </p:sp>
      <p:sp>
        <p:nvSpPr>
          <p:cNvPr id="4" name="Дата 3"/>
          <p:cNvSpPr>
            <a:spLocks noGrp="1"/>
          </p:cNvSpPr>
          <p:nvPr>
            <p:ph type="dt" sz="half" idx="10"/>
          </p:nvPr>
        </p:nvSpPr>
        <p:spPr/>
        <p:txBody>
          <a:bodyPr/>
          <a:lstStyle/>
          <a:p>
            <a:fld id="{9FFD1261-3931-4A2F-A972-643AC4D55450}" type="datetime1">
              <a:rPr lang="ru-RU" smtClean="0"/>
              <a:t>10.03.2019</a:t>
            </a:fld>
            <a:endParaRPr lang="ru-RU"/>
          </a:p>
        </p:txBody>
      </p:sp>
      <p:grpSp>
        <p:nvGrpSpPr>
          <p:cNvPr id="5" name="Группа 4"/>
          <p:cNvGrpSpPr/>
          <p:nvPr/>
        </p:nvGrpSpPr>
        <p:grpSpPr>
          <a:xfrm>
            <a:off x="1691680" y="0"/>
            <a:ext cx="6718328" cy="908720"/>
            <a:chOff x="1187624" y="0"/>
            <a:chExt cx="7366400" cy="1052737"/>
          </a:xfrm>
        </p:grpSpPr>
        <p:pic>
          <p:nvPicPr>
            <p:cNvPr id="6"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7"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graphicFrame>
        <p:nvGraphicFramePr>
          <p:cNvPr id="8" name="Таблица 7"/>
          <p:cNvGraphicFramePr>
            <a:graphicFrameLocks noGrp="1"/>
          </p:cNvGraphicFramePr>
          <p:nvPr/>
        </p:nvGraphicFramePr>
        <p:xfrm>
          <a:off x="971600" y="1556792"/>
          <a:ext cx="7992888" cy="4968240"/>
        </p:xfrm>
        <a:graphic>
          <a:graphicData uri="http://schemas.openxmlformats.org/drawingml/2006/table">
            <a:tbl>
              <a:tblPr/>
              <a:tblGrid>
                <a:gridCol w="2608257"/>
                <a:gridCol w="5384631"/>
              </a:tblGrid>
              <a:tr h="2974922">
                <a:tc>
                  <a:txBody>
                    <a:bodyPr/>
                    <a:lstStyle/>
                    <a:p>
                      <a:pPr algn="l">
                        <a:spcAft>
                          <a:spcPts val="0"/>
                        </a:spcAft>
                      </a:pPr>
                      <a:r>
                        <a:rPr lang="en-US" sz="1600" b="1">
                          <a:solidFill>
                            <a:srgbClr val="000000"/>
                          </a:solidFill>
                          <a:latin typeface="Cambria"/>
                          <a:ea typeface="Times New Roman"/>
                          <a:cs typeface="Cambria"/>
                        </a:rPr>
                        <a:t>1. Language  (English, Russian) and Admission Requirements </a:t>
                      </a:r>
                      <a:endParaRPr lang="ru-RU" sz="1800" dirty="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a:solidFill>
                            <a:srgbClr val="000000"/>
                          </a:solidFill>
                          <a:latin typeface="Cambria"/>
                          <a:ea typeface="Times New Roman"/>
                          <a:cs typeface="Cambria"/>
                        </a:rPr>
                        <a:t>The student should meet the currently applicable normal English Language entry requirements. Admission criteria should be based on those of the lead Institution and the admission process approved by both/all Institutions (Decree </a:t>
                      </a:r>
                      <a:r>
                        <a:rPr lang="en-US" sz="1800">
                          <a:latin typeface="Times New Roman"/>
                          <a:ea typeface="Times New Roman"/>
                        </a:rPr>
                        <a:t> </a:t>
                      </a:r>
                      <a:r>
                        <a:rPr lang="en-US" sz="1600">
                          <a:solidFill>
                            <a:srgbClr val="000000"/>
                          </a:solidFill>
                          <a:latin typeface="Cambria"/>
                          <a:ea typeface="Times New Roman"/>
                          <a:cs typeface="Cambria"/>
                        </a:rPr>
                        <a:t>№304, 22.05.2017):</a:t>
                      </a:r>
                      <a:endParaRPr lang="ru-RU" sz="1800" dirty="0">
                        <a:latin typeface="Times New Roman"/>
                        <a:ea typeface="Times New Roman"/>
                      </a:endParaRPr>
                    </a:p>
                    <a:p>
                      <a:pPr algn="just">
                        <a:spcAft>
                          <a:spcPts val="0"/>
                        </a:spcAft>
                      </a:pPr>
                      <a:r>
                        <a:rPr lang="en-US" sz="1600" b="1">
                          <a:solidFill>
                            <a:srgbClr val="0070C0"/>
                          </a:solidFill>
                          <a:latin typeface="Cambria"/>
                          <a:ea typeface="Times New Roman"/>
                          <a:cs typeface="Cambria"/>
                        </a:rPr>
                        <a:t>For Basic and Independent PhD students:</a:t>
                      </a:r>
                      <a:endParaRPr lang="ru-RU" sz="1800" dirty="0">
                        <a:solidFill>
                          <a:srgbClr val="0070C0"/>
                        </a:solidFill>
                        <a:latin typeface="Times New Roman"/>
                        <a:ea typeface="Times New Roman"/>
                      </a:endParaRPr>
                    </a:p>
                    <a:p>
                      <a:pPr marL="342900" lvl="0" indent="-342900" algn="just">
                        <a:spcAft>
                          <a:spcPts val="0"/>
                        </a:spcAft>
                        <a:buFont typeface="Times New Roman"/>
                        <a:buChar char="-"/>
                      </a:pPr>
                      <a:r>
                        <a:rPr lang="en-US" sz="1600">
                          <a:solidFill>
                            <a:srgbClr val="000000"/>
                          </a:solidFill>
                          <a:latin typeface="Cambria"/>
                          <a:ea typeface="Times New Roman"/>
                          <a:cs typeface="Cambria"/>
                        </a:rPr>
                        <a:t>holders of Magister degree or Specialist Diploma;</a:t>
                      </a:r>
                      <a:endParaRPr lang="ru-RU" sz="1800" dirty="0">
                        <a:latin typeface="Times New Roman"/>
                        <a:ea typeface="Times New Roman"/>
                      </a:endParaRPr>
                    </a:p>
                    <a:p>
                      <a:pPr marL="342900" lvl="0" indent="-342900" algn="just">
                        <a:spcAft>
                          <a:spcPts val="0"/>
                        </a:spcAft>
                        <a:buFont typeface="Times New Roman"/>
                        <a:buChar char="-"/>
                      </a:pPr>
                      <a:r>
                        <a:rPr lang="en-US" sz="1600">
                          <a:solidFill>
                            <a:srgbClr val="000000"/>
                          </a:solidFill>
                          <a:latin typeface="Cambria"/>
                          <a:ea typeface="Times New Roman"/>
                          <a:cs typeface="Cambria"/>
                        </a:rPr>
                        <a:t>scientific achievements (at least 1 scientific  article and 2 conference abstracts);</a:t>
                      </a:r>
                      <a:endParaRPr lang="ru-RU" sz="1800" dirty="0">
                        <a:latin typeface="Times New Roman"/>
                        <a:ea typeface="Times New Roman"/>
                      </a:endParaRPr>
                    </a:p>
                    <a:p>
                      <a:pPr marL="342900" lvl="0" indent="-342900" algn="just">
                        <a:spcAft>
                          <a:spcPts val="0"/>
                        </a:spcAft>
                        <a:buFont typeface="Times New Roman"/>
                        <a:buChar char="-"/>
                      </a:pPr>
                      <a:r>
                        <a:rPr lang="en-US" sz="1600">
                          <a:solidFill>
                            <a:srgbClr val="000000"/>
                          </a:solidFill>
                          <a:latin typeface="Cambria"/>
                          <a:ea typeface="Times New Roman"/>
                          <a:cs typeface="Cambria"/>
                        </a:rPr>
                        <a:t>2 years of work experience  in science and education for  </a:t>
                      </a:r>
                      <a:r>
                        <a:rPr lang="en-US" sz="1800">
                          <a:latin typeface="Times New Roman"/>
                          <a:ea typeface="Times New Roman"/>
                        </a:rPr>
                        <a:t> </a:t>
                      </a:r>
                      <a:r>
                        <a:rPr lang="en-US" sz="1600">
                          <a:solidFill>
                            <a:srgbClr val="000000"/>
                          </a:solidFill>
                          <a:latin typeface="Cambria"/>
                          <a:ea typeface="Times New Roman"/>
                          <a:cs typeface="Cambria"/>
                        </a:rPr>
                        <a:t>Independent PhD students (or patents).</a:t>
                      </a:r>
                      <a:endParaRPr lang="ru-RU" sz="1800" dirty="0">
                        <a:latin typeface="Times New Roman"/>
                        <a:ea typeface="Times New Roman"/>
                      </a:endParaRPr>
                    </a:p>
                    <a:p>
                      <a:pPr algn="just">
                        <a:spcAft>
                          <a:spcPts val="0"/>
                        </a:spcAft>
                      </a:pPr>
                      <a:r>
                        <a:rPr lang="en-US" sz="1600" b="1">
                          <a:solidFill>
                            <a:srgbClr val="0070C0"/>
                          </a:solidFill>
                          <a:latin typeface="Cambria"/>
                          <a:ea typeface="Times New Roman"/>
                          <a:cs typeface="Cambria"/>
                        </a:rPr>
                        <a:t>For Doctorate and Independent Doctorate candidates: </a:t>
                      </a:r>
                      <a:endParaRPr lang="ru-RU" sz="1800" dirty="0">
                        <a:solidFill>
                          <a:srgbClr val="0070C0"/>
                        </a:solidFill>
                        <a:latin typeface="Times New Roman"/>
                        <a:ea typeface="Times New Roman"/>
                      </a:endParaRPr>
                    </a:p>
                    <a:p>
                      <a:pPr marL="342900" lvl="0" indent="-342900" algn="just">
                        <a:spcAft>
                          <a:spcPts val="0"/>
                        </a:spcAft>
                        <a:buFont typeface="Times New Roman"/>
                        <a:buChar char="-"/>
                      </a:pPr>
                      <a:r>
                        <a:rPr lang="en-US" sz="1600">
                          <a:solidFill>
                            <a:srgbClr val="000000"/>
                          </a:solidFill>
                          <a:latin typeface="Cambria"/>
                          <a:ea typeface="Times New Roman"/>
                          <a:cs typeface="Cambria"/>
                        </a:rPr>
                        <a:t>holders of Candidate of Science Degree, PhD  </a:t>
                      </a:r>
                      <a:r>
                        <a:rPr lang="en-US" sz="1800">
                          <a:latin typeface="Times New Roman"/>
                          <a:ea typeface="Times New Roman"/>
                        </a:rPr>
                        <a:t> </a:t>
                      </a:r>
                      <a:r>
                        <a:rPr lang="en-US" sz="1600">
                          <a:solidFill>
                            <a:srgbClr val="000000"/>
                          </a:solidFill>
                          <a:latin typeface="Cambria"/>
                          <a:ea typeface="Times New Roman"/>
                          <a:cs typeface="Cambria"/>
                        </a:rPr>
                        <a:t>or other equivalent degrees, obtained in foreign countries; </a:t>
                      </a:r>
                      <a:endParaRPr lang="ru-RU" sz="1800" dirty="0">
                        <a:latin typeface="Times New Roman"/>
                        <a:ea typeface="Times New Roman"/>
                      </a:endParaRPr>
                    </a:p>
                    <a:p>
                      <a:pPr marL="342900" lvl="0" indent="-342900" algn="just">
                        <a:spcAft>
                          <a:spcPts val="0"/>
                        </a:spcAft>
                        <a:buFont typeface="Times New Roman"/>
                        <a:buChar char="-"/>
                      </a:pPr>
                      <a:r>
                        <a:rPr lang="en-US" sz="1600">
                          <a:solidFill>
                            <a:srgbClr val="000000"/>
                          </a:solidFill>
                          <a:latin typeface="Cambria"/>
                          <a:ea typeface="Times New Roman"/>
                          <a:cs typeface="Cambria"/>
                        </a:rPr>
                        <a:t>scientific achievements (3 scientific  articles and 2 conference abstracts) </a:t>
                      </a:r>
                      <a:endParaRPr lang="ru-RU" sz="1800" dirty="0">
                        <a:latin typeface="Times New Roman"/>
                        <a:ea typeface="Times New Roman"/>
                      </a:endParaRPr>
                    </a:p>
                    <a:p>
                      <a:pPr algn="just">
                        <a:spcAft>
                          <a:spcPts val="0"/>
                        </a:spcAft>
                      </a:pPr>
                      <a:r>
                        <a:rPr lang="en-US" sz="1600" b="1">
                          <a:solidFill>
                            <a:srgbClr val="000000"/>
                          </a:solidFill>
                          <a:latin typeface="Cambria"/>
                          <a:ea typeface="Times New Roman"/>
                          <a:cs typeface="Cambria"/>
                        </a:rPr>
                        <a:t>Language  (English, Russian) for all level of doctoral education:</a:t>
                      </a:r>
                      <a:endParaRPr lang="ru-RU" sz="1800" dirty="0">
                        <a:latin typeface="Times New Roman"/>
                        <a:ea typeface="Times New Roman"/>
                      </a:endParaRPr>
                    </a:p>
                    <a:p>
                      <a:pPr algn="just">
                        <a:spcAft>
                          <a:spcPts val="0"/>
                        </a:spcAft>
                      </a:pPr>
                      <a:r>
                        <a:rPr lang="en-US" sz="1600" b="1">
                          <a:solidFill>
                            <a:srgbClr val="000000"/>
                          </a:solidFill>
                          <a:latin typeface="Cambria"/>
                          <a:ea typeface="Times New Roman"/>
                          <a:cs typeface="Cambria"/>
                        </a:rPr>
                        <a:t>English – B2 or 5.0 (IELTS)</a:t>
                      </a:r>
                      <a:endParaRPr lang="ru-RU" sz="1800" dirty="0">
                        <a:latin typeface="Times New Roman"/>
                        <a:ea typeface="Times New Roman"/>
                      </a:endParaRPr>
                    </a:p>
                    <a:p>
                      <a:pPr algn="just">
                        <a:spcAft>
                          <a:spcPts val="0"/>
                        </a:spcAft>
                      </a:pPr>
                      <a:r>
                        <a:rPr lang="en-US" sz="1600" b="1">
                          <a:solidFill>
                            <a:srgbClr val="000000"/>
                          </a:solidFill>
                          <a:latin typeface="Cambria"/>
                          <a:ea typeface="Times New Roman"/>
                          <a:cs typeface="Cambria"/>
                        </a:rPr>
                        <a:t>Russian – B2 (can read, write and speak)</a:t>
                      </a:r>
                      <a:endParaRPr lang="ru-RU" sz="1800" dirty="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aphicFrame>
        <p:nvGraphicFramePr>
          <p:cNvPr id="5" name="Таблица 4"/>
          <p:cNvGraphicFramePr>
            <a:graphicFrameLocks noGrp="1"/>
          </p:cNvGraphicFramePr>
          <p:nvPr/>
        </p:nvGraphicFramePr>
        <p:xfrm>
          <a:off x="1115616" y="332656"/>
          <a:ext cx="7488832" cy="6339840"/>
        </p:xfrm>
        <a:graphic>
          <a:graphicData uri="http://schemas.openxmlformats.org/drawingml/2006/table">
            <a:tbl>
              <a:tblPr/>
              <a:tblGrid>
                <a:gridCol w="2443772"/>
                <a:gridCol w="5045060"/>
              </a:tblGrid>
              <a:tr h="162807">
                <a:tc>
                  <a:txBody>
                    <a:bodyPr/>
                    <a:lstStyle/>
                    <a:p>
                      <a:pPr algn="l">
                        <a:spcAft>
                          <a:spcPts val="0"/>
                        </a:spcAft>
                      </a:pPr>
                      <a:r>
                        <a:rPr lang="en-US" sz="1600" b="1">
                          <a:solidFill>
                            <a:srgbClr val="000000"/>
                          </a:solidFill>
                          <a:latin typeface="Cambria"/>
                          <a:ea typeface="Times New Roman"/>
                          <a:cs typeface="Cambria"/>
                        </a:rPr>
                        <a:t>2. Length of degree </a:t>
                      </a:r>
                      <a:endParaRPr lang="ru-RU" sz="1600" dirty="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a:solidFill>
                            <a:srgbClr val="000000"/>
                          </a:solidFill>
                          <a:latin typeface="Cambria"/>
                          <a:ea typeface="Times New Roman"/>
                          <a:cs typeface="Cambria"/>
                        </a:rPr>
                        <a:t>3 or 4 years </a:t>
                      </a:r>
                      <a:endParaRPr lang="ru-RU" sz="160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4033">
                <a:tc>
                  <a:txBody>
                    <a:bodyPr/>
                    <a:lstStyle/>
                    <a:p>
                      <a:pPr algn="l">
                        <a:spcAft>
                          <a:spcPts val="0"/>
                        </a:spcAft>
                      </a:pPr>
                      <a:r>
                        <a:rPr lang="en-US" sz="1600" b="1">
                          <a:solidFill>
                            <a:srgbClr val="000000"/>
                          </a:solidFill>
                          <a:latin typeface="Cambria"/>
                          <a:ea typeface="Times New Roman"/>
                          <a:cs typeface="Cambria"/>
                        </a:rPr>
                        <a:t>3. Attendance at Tashkent Chemical-Technological Institute</a:t>
                      </a:r>
                      <a:endParaRPr lang="ru-RU" sz="160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a:solidFill>
                            <a:srgbClr val="000000"/>
                          </a:solidFill>
                          <a:latin typeface="Cambria"/>
                          <a:ea typeface="Times New Roman"/>
                          <a:cs typeface="Cambria"/>
                        </a:rPr>
                        <a:t>The minimum attendance requirement is one year in either Institution, but each proposal will be considered on a case by case basis. </a:t>
                      </a:r>
                      <a:endParaRPr lang="ru-RU" sz="1600">
                        <a:latin typeface="Times New Roman"/>
                        <a:ea typeface="Times New Roman"/>
                      </a:endParaRPr>
                    </a:p>
                    <a:p>
                      <a:pPr algn="just">
                        <a:spcAft>
                          <a:spcPts val="0"/>
                        </a:spcAft>
                      </a:pPr>
                      <a:r>
                        <a:rPr lang="en-US" sz="1600">
                          <a:solidFill>
                            <a:srgbClr val="000000"/>
                          </a:solidFill>
                          <a:latin typeface="Cambria"/>
                          <a:ea typeface="Times New Roman"/>
                          <a:cs typeface="Cambria"/>
                        </a:rPr>
                        <a:t>Where there are more than two Institutions involved  the minimum requirement is one year in two of the Institutions. </a:t>
                      </a:r>
                      <a:endParaRPr lang="ru-RU" sz="160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840">
                <a:tc>
                  <a:txBody>
                    <a:bodyPr/>
                    <a:lstStyle/>
                    <a:p>
                      <a:pPr algn="l">
                        <a:spcAft>
                          <a:spcPts val="0"/>
                        </a:spcAft>
                      </a:pPr>
                      <a:r>
                        <a:rPr lang="en-US" sz="1600" b="1">
                          <a:solidFill>
                            <a:srgbClr val="000000"/>
                          </a:solidFill>
                          <a:latin typeface="Cambria"/>
                          <a:ea typeface="Times New Roman"/>
                          <a:cs typeface="Cambria"/>
                        </a:rPr>
                        <a:t>3. Compatibility of postgraduate research programmes and accreditation mechanisms </a:t>
                      </a:r>
                      <a:endParaRPr lang="ru-RU" sz="160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a:solidFill>
                            <a:srgbClr val="000000"/>
                          </a:solidFill>
                          <a:latin typeface="Cambria"/>
                          <a:ea typeface="Times New Roman"/>
                          <a:cs typeface="Cambria"/>
                        </a:rPr>
                        <a:t>At TCTI Joint postgraduate research programmes are subject to rules provided by the current regulation applicable to these programmes. </a:t>
                      </a:r>
                      <a:endParaRPr lang="ru-RU" sz="1600">
                        <a:latin typeface="Times New Roman"/>
                        <a:ea typeface="Times New Roman"/>
                      </a:endParaRPr>
                    </a:p>
                    <a:p>
                      <a:pPr algn="just">
                        <a:spcAft>
                          <a:spcPts val="0"/>
                        </a:spcAft>
                      </a:pPr>
                      <a:r>
                        <a:rPr lang="en-US" sz="1600">
                          <a:solidFill>
                            <a:srgbClr val="000000"/>
                          </a:solidFill>
                          <a:latin typeface="Cambria"/>
                          <a:ea typeface="Times New Roman"/>
                          <a:cs typeface="Cambria"/>
                        </a:rPr>
                        <a:t>Mechanisms pertaining to accreditation for external modules/learning should be agreed by partner universities in the MOA. </a:t>
                      </a:r>
                      <a:endParaRPr lang="ru-RU" sz="160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5674">
                <a:tc>
                  <a:txBody>
                    <a:bodyPr/>
                    <a:lstStyle/>
                    <a:p>
                      <a:pPr algn="l">
                        <a:spcAft>
                          <a:spcPts val="0"/>
                        </a:spcAft>
                      </a:pPr>
                      <a:r>
                        <a:rPr lang="en-US" sz="1600" b="1">
                          <a:solidFill>
                            <a:srgbClr val="000000"/>
                          </a:solidFill>
                          <a:latin typeface="Cambria"/>
                          <a:ea typeface="Times New Roman"/>
                          <a:cs typeface="Cambria"/>
                        </a:rPr>
                        <a:t>4. </a:t>
                      </a:r>
                      <a:r>
                        <a:rPr lang="ru-RU" sz="1600" b="1">
                          <a:solidFill>
                            <a:srgbClr val="000000"/>
                          </a:solidFill>
                          <a:latin typeface="Cambria"/>
                          <a:ea typeface="Times New Roman"/>
                          <a:cs typeface="Cambria"/>
                        </a:rPr>
                        <a:t>Decision on Lead Institution </a:t>
                      </a:r>
                      <a:endParaRPr lang="ru-RU" sz="160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a:solidFill>
                            <a:srgbClr val="000000"/>
                          </a:solidFill>
                          <a:latin typeface="Cambria"/>
                          <a:ea typeface="Times New Roman"/>
                          <a:cs typeface="Cambria"/>
                        </a:rPr>
                        <a:t>A lead Institution should be identified. </a:t>
                      </a:r>
                      <a:endParaRPr lang="ru-RU" sz="1600" dirty="0">
                        <a:latin typeface="Times New Roman"/>
                        <a:ea typeface="Times New Roman"/>
                      </a:endParaRPr>
                    </a:p>
                    <a:p>
                      <a:pPr algn="just">
                        <a:spcAft>
                          <a:spcPts val="0"/>
                        </a:spcAft>
                      </a:pPr>
                      <a:r>
                        <a:rPr lang="en-US" sz="1600">
                          <a:solidFill>
                            <a:srgbClr val="000000"/>
                          </a:solidFill>
                          <a:latin typeface="Cambria"/>
                          <a:ea typeface="Times New Roman"/>
                          <a:cs typeface="Cambria"/>
                        </a:rPr>
                        <a:t>Where </a:t>
                      </a:r>
                      <a:r>
                        <a:rPr lang="en-US" sz="1600">
                          <a:latin typeface="Times New Roman"/>
                          <a:ea typeface="Times New Roman"/>
                        </a:rPr>
                        <a:t> </a:t>
                      </a:r>
                      <a:r>
                        <a:rPr lang="en-US" sz="1600">
                          <a:solidFill>
                            <a:srgbClr val="000000"/>
                          </a:solidFill>
                          <a:latin typeface="Cambria"/>
                          <a:ea typeface="Times New Roman"/>
                          <a:cs typeface="Cambria"/>
                        </a:rPr>
                        <a:t>Tashkent Chemical-Technological Institute assumes this role, the rules and regulations of TCTI will apply. </a:t>
                      </a:r>
                      <a:endParaRPr lang="ru-RU" sz="1600" dirty="0">
                        <a:latin typeface="Times New Roman"/>
                        <a:ea typeface="Times New Roman"/>
                      </a:endParaRPr>
                    </a:p>
                    <a:p>
                      <a:pPr algn="just">
                        <a:spcAft>
                          <a:spcPts val="0"/>
                        </a:spcAft>
                      </a:pPr>
                      <a:r>
                        <a:rPr lang="en-US" sz="1600">
                          <a:solidFill>
                            <a:srgbClr val="000000"/>
                          </a:solidFill>
                          <a:latin typeface="Cambria"/>
                          <a:ea typeface="Times New Roman"/>
                          <a:cs typeface="Cambria"/>
                        </a:rPr>
                        <a:t>Similarly, where the partner Institution is the lead Institution, its rules and regulations will apply notwithstanding the right of TCTI to approve the examination procedures. </a:t>
                      </a:r>
                      <a:endParaRPr lang="ru-RU" sz="1600" dirty="0">
                        <a:latin typeface="Times New Roman"/>
                        <a:ea typeface="Times New Roman"/>
                      </a:endParaRPr>
                    </a:p>
                    <a:p>
                      <a:pPr algn="just">
                        <a:spcAft>
                          <a:spcPts val="0"/>
                        </a:spcAft>
                      </a:pPr>
                      <a:r>
                        <a:rPr lang="en-US" sz="1600">
                          <a:solidFill>
                            <a:srgbClr val="000000"/>
                          </a:solidFill>
                          <a:latin typeface="Cambria"/>
                          <a:ea typeface="Times New Roman"/>
                          <a:cs typeface="Cambria"/>
                        </a:rPr>
                        <a:t>Students will be registered students of TCTI for all years of their Joint programme and will be registered students of the partner Institution/s as agreed in the MOA. </a:t>
                      </a:r>
                      <a:endParaRPr lang="ru-RU" sz="1600" dirty="0">
                        <a:latin typeface="Times New Roman"/>
                        <a:ea typeface="Times New Roman"/>
                      </a:endParaRPr>
                    </a:p>
                    <a:p>
                      <a:pPr algn="just">
                        <a:spcAft>
                          <a:spcPts val="0"/>
                        </a:spcAft>
                      </a:pPr>
                      <a:r>
                        <a:rPr lang="en-US" sz="1600">
                          <a:solidFill>
                            <a:srgbClr val="000000"/>
                          </a:solidFill>
                          <a:latin typeface="Cambria"/>
                          <a:ea typeface="Times New Roman"/>
                          <a:cs typeface="Cambria"/>
                        </a:rPr>
                        <a:t>Students will be entitled to use the support services of all Institutions involved. </a:t>
                      </a:r>
                      <a:endParaRPr lang="ru-RU" sz="1600" dirty="0">
                        <a:latin typeface="Times New Roman"/>
                        <a:ea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Содержимое 2"/>
          <p:cNvSpPr>
            <a:spLocks noGrp="1"/>
          </p:cNvSpPr>
          <p:nvPr>
            <p:ph idx="1"/>
          </p:nvPr>
        </p:nvSpPr>
        <p:spPr>
          <a:xfrm>
            <a:off x="1259632" y="0"/>
            <a:ext cx="7498080" cy="360040"/>
          </a:xfrm>
        </p:spPr>
        <p:txBody>
          <a:bodyPr>
            <a:noAutofit/>
          </a:bodyPr>
          <a:lstStyle/>
          <a:p>
            <a:pPr algn="ctr">
              <a:buNone/>
            </a:pPr>
            <a:r>
              <a:rPr lang="ru-RU" sz="2000" b="1" dirty="0" smtClean="0">
                <a:solidFill>
                  <a:srgbClr val="0070C0"/>
                </a:solidFill>
              </a:rPr>
              <a:t>MINIMUM </a:t>
            </a:r>
            <a:r>
              <a:rPr lang="ru-RU" sz="2000" b="1" dirty="0" smtClean="0">
                <a:solidFill>
                  <a:srgbClr val="0070C0"/>
                </a:solidFill>
              </a:rPr>
              <a:t>REQUIREMENTS</a:t>
            </a:r>
            <a:endParaRPr lang="ru-RU"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C65A73A-B5A5-4337-A415-66B453C9B5D3}" type="datetime1">
              <a:rPr lang="ru-RU" smtClean="0"/>
              <a:t>10.03.2019</a:t>
            </a:fld>
            <a:endParaRPr lang="ru-RU"/>
          </a:p>
        </p:txBody>
      </p:sp>
      <p:graphicFrame>
        <p:nvGraphicFramePr>
          <p:cNvPr id="5" name="Таблица 4"/>
          <p:cNvGraphicFramePr>
            <a:graphicFrameLocks noGrp="1"/>
          </p:cNvGraphicFramePr>
          <p:nvPr/>
        </p:nvGraphicFramePr>
        <p:xfrm>
          <a:off x="971600" y="1340768"/>
          <a:ext cx="7992887" cy="5303520"/>
        </p:xfrm>
        <a:graphic>
          <a:graphicData uri="http://schemas.openxmlformats.org/drawingml/2006/table">
            <a:tbl>
              <a:tblPr/>
              <a:tblGrid>
                <a:gridCol w="2608255"/>
                <a:gridCol w="5384632"/>
              </a:tblGrid>
              <a:tr h="1647568">
                <a:tc>
                  <a:txBody>
                    <a:bodyPr/>
                    <a:lstStyle/>
                    <a:p>
                      <a:pPr algn="l">
                        <a:spcAft>
                          <a:spcPts val="0"/>
                        </a:spcAft>
                      </a:pPr>
                      <a:r>
                        <a:rPr lang="en-US" sz="1200" b="1">
                          <a:solidFill>
                            <a:srgbClr val="000000"/>
                          </a:solidFill>
                          <a:latin typeface="Cambria"/>
                          <a:ea typeface="Times New Roman"/>
                          <a:cs typeface="Cambria"/>
                        </a:rPr>
                        <a:t>5. </a:t>
                      </a:r>
                      <a:r>
                        <a:rPr lang="ru-RU" sz="1200" b="1" dirty="0">
                          <a:solidFill>
                            <a:srgbClr val="000000"/>
                          </a:solidFill>
                          <a:latin typeface="Cambria"/>
                          <a:ea typeface="Times New Roman"/>
                          <a:cs typeface="Cambria"/>
                        </a:rPr>
                        <a:t>Supervision </a:t>
                      </a:r>
                      <a:endParaRPr lang="ru-RU" sz="1400" dirty="0">
                        <a:latin typeface="Times New Roman"/>
                        <a:ea typeface="Times New Roman"/>
                      </a:endParaRPr>
                    </a:p>
                  </a:txBody>
                  <a:tcPr marL="44934" marR="4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a:solidFill>
                            <a:srgbClr val="000000"/>
                          </a:solidFill>
                          <a:latin typeface="Cambria"/>
                          <a:ea typeface="Times New Roman"/>
                          <a:cs typeface="Cambria"/>
                        </a:rPr>
                        <a:t>In addition to supervisory requirements applicable to regular TCTI research programme, one supervisor from each partner Institution is required. </a:t>
                      </a:r>
                      <a:endParaRPr lang="ru-RU" sz="1400" dirty="0">
                        <a:latin typeface="Times New Roman"/>
                        <a:ea typeface="Times New Roman"/>
                      </a:endParaRPr>
                    </a:p>
                    <a:p>
                      <a:pPr algn="just">
                        <a:spcAft>
                          <a:spcPts val="0"/>
                        </a:spcAft>
                      </a:pPr>
                      <a:r>
                        <a:rPr lang="en-US" sz="1200">
                          <a:solidFill>
                            <a:srgbClr val="000000"/>
                          </a:solidFill>
                          <a:latin typeface="Cambria"/>
                          <a:ea typeface="Times New Roman"/>
                          <a:cs typeface="Cambria"/>
                        </a:rPr>
                        <a:t>The level of supervision required from TCTI should be considered in the context of the supervisor experience and resources available at the partner Institution(s). </a:t>
                      </a:r>
                      <a:endParaRPr lang="ru-RU" sz="1400" dirty="0">
                        <a:latin typeface="Times New Roman"/>
                        <a:ea typeface="Times New Roman"/>
                      </a:endParaRPr>
                    </a:p>
                    <a:p>
                      <a:pPr algn="l">
                        <a:spcAft>
                          <a:spcPts val="0"/>
                        </a:spcAft>
                      </a:pPr>
                      <a:r>
                        <a:rPr lang="en-US" sz="1200">
                          <a:solidFill>
                            <a:srgbClr val="000000"/>
                          </a:solidFill>
                          <a:latin typeface="Cambria"/>
                          <a:ea typeface="Times New Roman"/>
                          <a:cs typeface="Cambria"/>
                        </a:rPr>
                        <a:t>As a minimum, the following meetings should take place in each academic year: </a:t>
                      </a:r>
                      <a:endParaRPr lang="ru-RU" sz="1400" dirty="0">
                        <a:latin typeface="Times New Roman"/>
                        <a:ea typeface="Times New Roman"/>
                      </a:endParaRPr>
                    </a:p>
                    <a:p>
                      <a:pPr marL="742950" lvl="1" indent="-285750" algn="l">
                        <a:spcAft>
                          <a:spcPts val="0"/>
                        </a:spcAft>
                        <a:buFont typeface="Times New Roman"/>
                        <a:buChar char="-"/>
                      </a:pPr>
                      <a:r>
                        <a:rPr lang="en-US" sz="1200">
                          <a:solidFill>
                            <a:srgbClr val="0070C0"/>
                          </a:solidFill>
                          <a:latin typeface="Cambria"/>
                          <a:ea typeface="Times New Roman"/>
                          <a:cs typeface="Cambria"/>
                        </a:rPr>
                        <a:t>Two face-to-face meeting between the two Supervisors and the student. </a:t>
                      </a:r>
                      <a:endParaRPr lang="ru-RU" sz="1400" dirty="0">
                        <a:solidFill>
                          <a:srgbClr val="0070C0"/>
                        </a:solidFill>
                        <a:latin typeface="Times New Roman"/>
                        <a:ea typeface="Times New Roman"/>
                      </a:endParaRPr>
                    </a:p>
                    <a:p>
                      <a:pPr marL="742950" lvl="1" indent="-285750" algn="l">
                        <a:spcAft>
                          <a:spcPts val="0"/>
                        </a:spcAft>
                        <a:buFont typeface="Times New Roman"/>
                        <a:buChar char="-"/>
                      </a:pPr>
                      <a:r>
                        <a:rPr lang="en-US" sz="1200">
                          <a:solidFill>
                            <a:srgbClr val="0070C0"/>
                          </a:solidFill>
                          <a:latin typeface="Cambria"/>
                          <a:ea typeface="Times New Roman"/>
                          <a:cs typeface="Cambria"/>
                        </a:rPr>
                        <a:t>Four face-to-face or virtual meeting between the Supervisors. </a:t>
                      </a:r>
                      <a:endParaRPr lang="ru-RU" sz="1400" dirty="0">
                        <a:solidFill>
                          <a:srgbClr val="0070C0"/>
                        </a:solidFill>
                        <a:latin typeface="Times New Roman"/>
                        <a:ea typeface="Times New Roman"/>
                      </a:endParaRPr>
                    </a:p>
                    <a:p>
                      <a:pPr marL="742950" lvl="1" indent="-285750" algn="l">
                        <a:spcAft>
                          <a:spcPts val="0"/>
                        </a:spcAft>
                        <a:buFont typeface="Times New Roman"/>
                        <a:buChar char="-"/>
                      </a:pPr>
                      <a:r>
                        <a:rPr lang="en-US" sz="1200">
                          <a:solidFill>
                            <a:srgbClr val="0070C0"/>
                          </a:solidFill>
                          <a:latin typeface="Cambria"/>
                          <a:ea typeface="Times New Roman"/>
                          <a:cs typeface="Cambria"/>
                        </a:rPr>
                        <a:t>Monthly meetings between a supervisor and the student. </a:t>
                      </a:r>
                      <a:endParaRPr lang="ru-RU" sz="1400" dirty="0">
                        <a:solidFill>
                          <a:srgbClr val="0070C0"/>
                        </a:solidFill>
                        <a:latin typeface="Times New Roman"/>
                        <a:ea typeface="Times New Roman"/>
                      </a:endParaRPr>
                    </a:p>
                    <a:p>
                      <a:pPr algn="l">
                        <a:spcAft>
                          <a:spcPts val="0"/>
                        </a:spcAft>
                      </a:pPr>
                      <a:r>
                        <a:rPr lang="en-US" sz="1200">
                          <a:solidFill>
                            <a:srgbClr val="000000"/>
                          </a:solidFill>
                          <a:latin typeface="Cambria"/>
                          <a:ea typeface="Times New Roman"/>
                          <a:cs typeface="Cambria"/>
                        </a:rPr>
                        <a:t>All parties should maintain regular e-mail contact.</a:t>
                      </a:r>
                      <a:endParaRPr lang="ru-RU" sz="1400" dirty="0">
                        <a:latin typeface="Times New Roman"/>
                        <a:ea typeface="Times New Roman"/>
                      </a:endParaRPr>
                    </a:p>
                  </a:txBody>
                  <a:tcPr marL="44934" marR="4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8703">
                <a:tc>
                  <a:txBody>
                    <a:bodyPr/>
                    <a:lstStyle/>
                    <a:p>
                      <a:pPr algn="l">
                        <a:spcAft>
                          <a:spcPts val="0"/>
                        </a:spcAft>
                      </a:pPr>
                      <a:r>
                        <a:rPr lang="en-US" sz="1200" b="1">
                          <a:solidFill>
                            <a:srgbClr val="000000"/>
                          </a:solidFill>
                          <a:latin typeface="Cambria"/>
                          <a:ea typeface="Times New Roman"/>
                          <a:cs typeface="Cambria"/>
                        </a:rPr>
                        <a:t>6. </a:t>
                      </a:r>
                      <a:r>
                        <a:rPr lang="ru-RU" sz="1200" b="1">
                          <a:solidFill>
                            <a:srgbClr val="000000"/>
                          </a:solidFill>
                          <a:latin typeface="Cambria"/>
                          <a:ea typeface="Times New Roman"/>
                          <a:cs typeface="Cambria"/>
                        </a:rPr>
                        <a:t>Thesis </a:t>
                      </a:r>
                      <a:endParaRPr lang="ru-RU" sz="1400">
                        <a:latin typeface="Times New Roman"/>
                        <a:ea typeface="Times New Roman"/>
                      </a:endParaRPr>
                    </a:p>
                  </a:txBody>
                  <a:tcPr marL="44934" marR="4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a:solidFill>
                            <a:srgbClr val="000000"/>
                          </a:solidFill>
                          <a:latin typeface="Cambria"/>
                          <a:ea typeface="Times New Roman"/>
                          <a:cs typeface="Cambria"/>
                        </a:rPr>
                        <a:t>The thesis will normally </a:t>
                      </a:r>
                      <a:r>
                        <a:rPr lang="en-US" sz="1200">
                          <a:solidFill>
                            <a:srgbClr val="000000"/>
                          </a:solidFill>
                          <a:latin typeface="Cambria"/>
                          <a:ea typeface="Times New Roman"/>
                          <a:cs typeface="Cambria"/>
                        </a:rPr>
                        <a:t>be </a:t>
                      </a:r>
                      <a:r>
                        <a:rPr lang="en-US" sz="1200" smtClean="0">
                          <a:solidFill>
                            <a:srgbClr val="0070C0"/>
                          </a:solidFill>
                          <a:latin typeface="Cambria"/>
                          <a:ea typeface="Times New Roman"/>
                          <a:cs typeface="Cambria"/>
                        </a:rPr>
                        <a:t>written and defended in Russian (or English) and it should include a summary written in English, Uzbek, Qaraqalpak and the language of the partner Institution/s</a:t>
                      </a:r>
                      <a:r>
                        <a:rPr lang="en-US" sz="1200" smtClean="0">
                          <a:solidFill>
                            <a:srgbClr val="000000"/>
                          </a:solidFill>
                          <a:latin typeface="Cambria"/>
                          <a:ea typeface="Times New Roman"/>
                          <a:cs typeface="Cambria"/>
                        </a:rPr>
                        <a:t> unless </a:t>
                      </a:r>
                      <a:r>
                        <a:rPr lang="en-US" sz="1200">
                          <a:solidFill>
                            <a:srgbClr val="000000"/>
                          </a:solidFill>
                          <a:latin typeface="Cambria"/>
                          <a:ea typeface="Times New Roman"/>
                          <a:cs typeface="Cambria"/>
                        </a:rPr>
                        <a:t>stated otherwise in the MOA. </a:t>
                      </a:r>
                      <a:r>
                        <a:rPr lang="en-US" sz="1200">
                          <a:solidFill>
                            <a:srgbClr val="000000"/>
                          </a:solidFill>
                          <a:latin typeface="Cambria"/>
                          <a:ea typeface="Times New Roman"/>
                          <a:cs typeface="Cambria"/>
                        </a:rPr>
                        <a:t>The </a:t>
                      </a:r>
                      <a:r>
                        <a:rPr lang="en-US" sz="1200" smtClean="0">
                          <a:solidFill>
                            <a:srgbClr val="000000"/>
                          </a:solidFill>
                          <a:latin typeface="Cambria"/>
                          <a:ea typeface="Times New Roman"/>
                          <a:cs typeface="Cambria"/>
                        </a:rPr>
                        <a:t>University’s </a:t>
                      </a:r>
                      <a:r>
                        <a:rPr lang="en-US" sz="1200">
                          <a:solidFill>
                            <a:srgbClr val="000000"/>
                          </a:solidFill>
                          <a:latin typeface="Cambria"/>
                          <a:ea typeface="Times New Roman"/>
                          <a:cs typeface="Cambria"/>
                        </a:rPr>
                        <a:t>current regulations for thesis format should be followed. </a:t>
                      </a:r>
                      <a:endParaRPr lang="ru-RU" sz="1400" dirty="0">
                        <a:latin typeface="Times New Roman"/>
                        <a:ea typeface="Times New Roman"/>
                      </a:endParaRPr>
                    </a:p>
                    <a:p>
                      <a:pPr algn="l">
                        <a:spcAft>
                          <a:spcPts val="0"/>
                        </a:spcAft>
                      </a:pPr>
                      <a:r>
                        <a:rPr lang="en-US" sz="1200">
                          <a:solidFill>
                            <a:srgbClr val="000000"/>
                          </a:solidFill>
                          <a:latin typeface="Cambria"/>
                          <a:ea typeface="Times New Roman"/>
                          <a:cs typeface="Cambria"/>
                        </a:rPr>
                        <a:t>The number of copies of the thesis will be specified in the MOA. </a:t>
                      </a:r>
                      <a:endParaRPr lang="ru-RU" sz="1400" dirty="0">
                        <a:latin typeface="Times New Roman"/>
                        <a:ea typeface="Times New Roman"/>
                      </a:endParaRPr>
                    </a:p>
                    <a:p>
                      <a:pPr algn="l">
                        <a:spcAft>
                          <a:spcPts val="0"/>
                        </a:spcAft>
                      </a:pPr>
                      <a:r>
                        <a:rPr lang="en-US" sz="1200">
                          <a:solidFill>
                            <a:srgbClr val="000000"/>
                          </a:solidFill>
                          <a:latin typeface="Cambria"/>
                          <a:ea typeface="Times New Roman"/>
                          <a:cs typeface="Cambria"/>
                        </a:rPr>
                        <a:t>In addition to the above, an electronic version of the thesis should be submitted to TCTI. </a:t>
                      </a:r>
                      <a:endParaRPr lang="ru-RU" sz="1400" dirty="0">
                        <a:latin typeface="Times New Roman"/>
                        <a:ea typeface="Times New Roman"/>
                      </a:endParaRPr>
                    </a:p>
                  </a:txBody>
                  <a:tcPr marL="44934" marR="4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730">
                <a:tc>
                  <a:txBody>
                    <a:bodyPr/>
                    <a:lstStyle/>
                    <a:p>
                      <a:pPr algn="l">
                        <a:spcAft>
                          <a:spcPts val="0"/>
                        </a:spcAft>
                      </a:pPr>
                      <a:r>
                        <a:rPr lang="en-US" sz="1200" b="1">
                          <a:solidFill>
                            <a:srgbClr val="000000"/>
                          </a:solidFill>
                          <a:latin typeface="Cambria"/>
                          <a:ea typeface="Times New Roman"/>
                          <a:cs typeface="Cambria"/>
                        </a:rPr>
                        <a:t>7. </a:t>
                      </a:r>
                      <a:r>
                        <a:rPr lang="ru-RU" sz="1200" b="1" dirty="0">
                          <a:solidFill>
                            <a:srgbClr val="000000"/>
                          </a:solidFill>
                          <a:latin typeface="Cambria"/>
                          <a:ea typeface="Times New Roman"/>
                          <a:cs typeface="Cambria"/>
                        </a:rPr>
                        <a:t>Examination Process </a:t>
                      </a:r>
                      <a:endParaRPr lang="ru-RU" sz="1400" dirty="0">
                        <a:latin typeface="Times New Roman"/>
                        <a:ea typeface="Times New Roman"/>
                      </a:endParaRPr>
                    </a:p>
                  </a:txBody>
                  <a:tcPr marL="44934" marR="4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Times New Roman"/>
                        <a:buChar char="-"/>
                      </a:pPr>
                      <a:r>
                        <a:rPr lang="en-US" sz="1200">
                          <a:solidFill>
                            <a:srgbClr val="000000"/>
                          </a:solidFill>
                          <a:latin typeface="Cambria"/>
                          <a:ea typeface="Times New Roman"/>
                          <a:cs typeface="Cambria"/>
                        </a:rPr>
                        <a:t>The Examiners shall include a minimum of </a:t>
                      </a:r>
                      <a:r>
                        <a:rPr lang="en-US" sz="1200">
                          <a:solidFill>
                            <a:srgbClr val="0070C0"/>
                          </a:solidFill>
                          <a:latin typeface="Cambria"/>
                          <a:ea typeface="Times New Roman"/>
                          <a:cs typeface="Cambria"/>
                        </a:rPr>
                        <a:t>one examiner from each Institution, who shall not be a Supervisor. </a:t>
                      </a:r>
                      <a:r>
                        <a:rPr lang="en-US" sz="1200">
                          <a:solidFill>
                            <a:srgbClr val="000000"/>
                          </a:solidFill>
                          <a:latin typeface="Cambria"/>
                          <a:ea typeface="Times New Roman"/>
                          <a:cs typeface="Cambria"/>
                        </a:rPr>
                        <a:t>Where established practices in the partner University require the presence of the Supervisor at the Viva, such practices will be respected. </a:t>
                      </a:r>
                      <a:endParaRPr lang="ru-RU" sz="1400" dirty="0">
                        <a:latin typeface="Times New Roman"/>
                        <a:ea typeface="Times New Roman"/>
                      </a:endParaRPr>
                    </a:p>
                    <a:p>
                      <a:pPr marL="342900" lvl="0" indent="-342900" algn="just">
                        <a:spcAft>
                          <a:spcPts val="0"/>
                        </a:spcAft>
                        <a:buFont typeface="Times New Roman"/>
                        <a:buChar char="-"/>
                      </a:pPr>
                      <a:r>
                        <a:rPr lang="en-US" sz="1200">
                          <a:solidFill>
                            <a:srgbClr val="000000"/>
                          </a:solidFill>
                          <a:latin typeface="Cambria"/>
                          <a:ea typeface="Times New Roman"/>
                          <a:cs typeface="Cambria"/>
                        </a:rPr>
                        <a:t>The Examiners shall include, as a minimum, one external examiner appointed by TCTI. The partner Institution/s may also appoint an external examiner where appropriate. </a:t>
                      </a:r>
                      <a:endParaRPr lang="ru-RU" sz="1400" dirty="0">
                        <a:latin typeface="Times New Roman"/>
                        <a:ea typeface="Times New Roman"/>
                      </a:endParaRPr>
                    </a:p>
                    <a:p>
                      <a:pPr marL="342900" lvl="0" indent="-342900" algn="just">
                        <a:spcAft>
                          <a:spcPts val="0"/>
                        </a:spcAft>
                        <a:buFont typeface="Times New Roman"/>
                        <a:buChar char="-"/>
                      </a:pPr>
                      <a:r>
                        <a:rPr lang="en-US" sz="1200">
                          <a:solidFill>
                            <a:srgbClr val="000000"/>
                          </a:solidFill>
                          <a:latin typeface="Cambria"/>
                          <a:ea typeface="Times New Roman"/>
                          <a:cs typeface="Cambria"/>
                        </a:rPr>
                        <a:t>If PhD thesis is defended at partner university, a copy of the agreed final report will be required and a </a:t>
                      </a:r>
                      <a:r>
                        <a:rPr lang="en-US" sz="1200" i="1">
                          <a:solidFill>
                            <a:srgbClr val="000000"/>
                          </a:solidFill>
                          <a:latin typeface="Cambria"/>
                          <a:ea typeface="Times New Roman"/>
                          <a:cs typeface="Cambria"/>
                        </a:rPr>
                        <a:t>"Declaration of Recommendation of Examiners of a Joint PhD Viva Voce Examination" </a:t>
                      </a:r>
                      <a:r>
                        <a:rPr lang="en-US" sz="1200">
                          <a:solidFill>
                            <a:srgbClr val="000000"/>
                          </a:solidFill>
                          <a:latin typeface="Cambria"/>
                          <a:ea typeface="Times New Roman"/>
                          <a:cs typeface="Cambria"/>
                        </a:rPr>
                        <a:t>will have to be submitted by the partner university to </a:t>
                      </a:r>
                      <a:r>
                        <a:rPr lang="en-US" sz="1200">
                          <a:latin typeface="Cambria"/>
                          <a:ea typeface="Times New Roman"/>
                          <a:cs typeface="Cambria"/>
                        </a:rPr>
                        <a:t> Department of training highly qualified scientific and scientific-pedagogical personnel</a:t>
                      </a:r>
                      <a:r>
                        <a:rPr lang="en-US" sz="1200">
                          <a:solidFill>
                            <a:srgbClr val="000000"/>
                          </a:solidFill>
                          <a:latin typeface="Cambria"/>
                          <a:ea typeface="Times New Roman"/>
                          <a:cs typeface="Cambria"/>
                        </a:rPr>
                        <a:t> of TCTI . </a:t>
                      </a:r>
                      <a:endParaRPr lang="ru-RU" sz="1400" dirty="0">
                        <a:latin typeface="Times New Roman"/>
                        <a:ea typeface="Times New Roman"/>
                      </a:endParaRPr>
                    </a:p>
                  </a:txBody>
                  <a:tcPr marL="44934" marR="4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Содержимое 2"/>
          <p:cNvSpPr>
            <a:spLocks noGrp="1"/>
          </p:cNvSpPr>
          <p:nvPr>
            <p:ph idx="1"/>
          </p:nvPr>
        </p:nvSpPr>
        <p:spPr>
          <a:xfrm>
            <a:off x="1331640" y="908720"/>
            <a:ext cx="7498080" cy="360040"/>
          </a:xfrm>
        </p:spPr>
        <p:txBody>
          <a:bodyPr>
            <a:noAutofit/>
          </a:bodyPr>
          <a:lstStyle/>
          <a:p>
            <a:pPr algn="ctr">
              <a:buNone/>
            </a:pPr>
            <a:r>
              <a:rPr lang="ru-RU" sz="2000" b="1" dirty="0" smtClean="0">
                <a:solidFill>
                  <a:srgbClr val="0070C0"/>
                </a:solidFill>
              </a:rPr>
              <a:t>MINIMUM </a:t>
            </a:r>
            <a:r>
              <a:rPr lang="ru-RU" sz="2000" b="1" dirty="0" smtClean="0">
                <a:solidFill>
                  <a:srgbClr val="0070C0"/>
                </a:solidFill>
              </a:rPr>
              <a:t>REQUIREMENTS</a:t>
            </a:r>
            <a:endParaRPr lang="ru-RU" sz="1600" dirty="0"/>
          </a:p>
        </p:txBody>
      </p:sp>
      <p:grpSp>
        <p:nvGrpSpPr>
          <p:cNvPr id="7" name="Группа 6"/>
          <p:cNvGrpSpPr/>
          <p:nvPr/>
        </p:nvGrpSpPr>
        <p:grpSpPr>
          <a:xfrm>
            <a:off x="1691680" y="0"/>
            <a:ext cx="6718328" cy="908720"/>
            <a:chOff x="1187624" y="0"/>
            <a:chExt cx="7366400" cy="1052737"/>
          </a:xfrm>
        </p:grpSpPr>
        <p:pic>
          <p:nvPicPr>
            <p:cNvPr id="8" name="Picture 1" descr="http://tkti.uz/images/logo_en.png"/>
            <p:cNvPicPr/>
            <p:nvPr/>
          </p:nvPicPr>
          <p:blipFill>
            <a:blip r:embed="rId2" cstate="print"/>
            <a:srcRect/>
            <a:stretch>
              <a:fillRect/>
            </a:stretch>
          </p:blipFill>
          <p:spPr bwMode="auto">
            <a:xfrm>
              <a:off x="4716016" y="1"/>
              <a:ext cx="3838008" cy="1052736"/>
            </a:xfrm>
            <a:prstGeom prst="rect">
              <a:avLst/>
            </a:prstGeom>
            <a:noFill/>
            <a:ln w="9525">
              <a:noFill/>
              <a:miter lim="800000"/>
              <a:headEnd/>
              <a:tailEnd/>
            </a:ln>
          </p:spPr>
        </p:pic>
        <p:pic>
          <p:nvPicPr>
            <p:cNvPr id="9" name="Picture 2" descr="Uzdoc_without background.png"/>
            <p:cNvPicPr/>
            <p:nvPr/>
          </p:nvPicPr>
          <p:blipFill>
            <a:blip r:embed="rId3" cstate="print"/>
            <a:srcRect t="29388" b="33112"/>
            <a:stretch>
              <a:fillRect/>
            </a:stretch>
          </p:blipFill>
          <p:spPr>
            <a:xfrm>
              <a:off x="1187624" y="0"/>
              <a:ext cx="2952328" cy="980728"/>
            </a:xfrm>
            <a:prstGeom prst="rect">
              <a:avLst/>
            </a:prstGeom>
          </p:spPr>
        </p:pic>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472</TotalTime>
  <Words>2848</Words>
  <Application>Microsoft Office PowerPoint</Application>
  <PresentationFormat>Экран (4:3)</PresentationFormat>
  <Paragraphs>351</Paragraphs>
  <Slides>28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Солнцестояние</vt:lpstr>
      <vt:lpstr>JOINT POSTGRADUATE RESEARCH  PROGRAMME BETWEEN  Tashkent Chemical-Technological Institute and Qaraqalpak State University and Institute of Inorganic and General Chemistry of Academy of Sciences of Uzbekistan </vt:lpstr>
      <vt:lpstr>Doctorate Programs at  Tashkent Chemical-Technological Institute (http://tkti.uz/uz/pages/index/4139)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Education Courses (Modules) in Chemistry and Chemical Technology</vt:lpstr>
      <vt:lpstr>Professional Training Modules: </vt:lpstr>
      <vt:lpstr>Initial Meeting Report</vt:lpstr>
      <vt:lpstr>END OF YEAR 1 OF RESEARCH Review Form A Review should take place during December at the final of Year 1 of research:  Part a: To be completed by the student prior to the Year 1 Progress Meeting Research Indicators: Conferences and Courses:</vt:lpstr>
      <vt:lpstr>Слайд 20</vt:lpstr>
      <vt:lpstr>Слайд 21</vt:lpstr>
      <vt:lpstr>Decree “On measures for further improvement of post-graduate education system”  (22/05/2017 ) </vt:lpstr>
      <vt:lpstr>Decree “On measures for further improvement of post-graduate education system” (22/05/2017 )  </vt:lpstr>
      <vt:lpstr>Слайд 24</vt:lpstr>
      <vt:lpstr>Слайд 25</vt:lpstr>
      <vt:lpstr>Common problems and recommendations</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Doctoral programme in Chemistry</dc:title>
  <dc:creator>admin</dc:creator>
  <cp:lastModifiedBy>admin</cp:lastModifiedBy>
  <cp:revision>20</cp:revision>
  <dcterms:created xsi:type="dcterms:W3CDTF">2018-02-04T13:31:42Z</dcterms:created>
  <dcterms:modified xsi:type="dcterms:W3CDTF">2019-03-09T20:04:18Z</dcterms:modified>
</cp:coreProperties>
</file>