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67" r:id="rId2"/>
    <p:sldId id="268" r:id="rId3"/>
    <p:sldId id="269" r:id="rId4"/>
    <p:sldId id="271" r:id="rId5"/>
    <p:sldId id="275" r:id="rId6"/>
    <p:sldId id="286" r:id="rId7"/>
    <p:sldId id="276" r:id="rId8"/>
    <p:sldId id="277" r:id="rId9"/>
    <p:sldId id="283" r:id="rId10"/>
    <p:sldId id="281" r:id="rId11"/>
    <p:sldId id="284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AF0"/>
    <a:srgbClr val="FFF4CD"/>
    <a:srgbClr val="006EB1"/>
    <a:srgbClr val="93D2DF"/>
    <a:srgbClr val="AC146E"/>
    <a:srgbClr val="E945A7"/>
    <a:srgbClr val="8C6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7" autoAdjust="0"/>
  </p:normalViewPr>
  <p:slideViewPr>
    <p:cSldViewPr snapToGrid="0">
      <p:cViewPr varScale="1">
        <p:scale>
          <a:sx n="59" d="100"/>
          <a:sy n="59" d="100"/>
        </p:scale>
        <p:origin x="-246" y="-84"/>
      </p:cViewPr>
      <p:guideLst>
        <p:guide orient="horz" pos="2024"/>
        <p:guide pos="3840"/>
      </p:guideLst>
    </p:cSldViewPr>
  </p:slideViewPr>
  <p:outlineViewPr>
    <p:cViewPr>
      <p:scale>
        <a:sx n="33" d="100"/>
        <a:sy n="33" d="100"/>
      </p:scale>
      <p:origin x="18" y="64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5D51B9-77C6-46EC-813C-A5410554228A}" type="datetimeFigureOut">
              <a:rPr lang="en-GB"/>
              <a:pPr>
                <a:defRPr/>
              </a:pPr>
              <a:t>29/09/2018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0E41DF-5BA5-487A-A75D-8BCC52C23A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420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zdoc2.0._without background.png"/>
          <p:cNvPicPr>
            <a:picLocks noChangeAspect="1"/>
          </p:cNvPicPr>
          <p:nvPr userDrawn="1"/>
        </p:nvPicPr>
        <p:blipFill>
          <a:blip r:embed="rId2"/>
          <a:srcRect t="29657" r="-426" b="31837"/>
          <a:stretch>
            <a:fillRect/>
          </a:stretch>
        </p:blipFill>
        <p:spPr bwMode="auto">
          <a:xfrm>
            <a:off x="8726488" y="0"/>
            <a:ext cx="361315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eu_flag_co_funded 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242425" y="1497013"/>
            <a:ext cx="284162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arallelogram 6"/>
          <p:cNvSpPr/>
          <p:nvPr userDrawn="1"/>
        </p:nvSpPr>
        <p:spPr>
          <a:xfrm flipH="1">
            <a:off x="-17463" y="0"/>
            <a:ext cx="10364788" cy="6858000"/>
          </a:xfrm>
          <a:custGeom>
            <a:avLst/>
            <a:gdLst>
              <a:gd name="connsiteX0" fmla="*/ 0 w 12079706"/>
              <a:gd name="connsiteY0" fmla="*/ 6858000 h 6858000"/>
              <a:gd name="connsiteX1" fmla="*/ 1714500 w 12079706"/>
              <a:gd name="connsiteY1" fmla="*/ 0 h 6858000"/>
              <a:gd name="connsiteX2" fmla="*/ 12079706 w 12079706"/>
              <a:gd name="connsiteY2" fmla="*/ 0 h 6858000"/>
              <a:gd name="connsiteX3" fmla="*/ 10365206 w 12079706"/>
              <a:gd name="connsiteY3" fmla="*/ 6858000 h 6858000"/>
              <a:gd name="connsiteX4" fmla="*/ 0 w 12079706"/>
              <a:gd name="connsiteY4" fmla="*/ 6858000 h 6858000"/>
              <a:gd name="connsiteX0" fmla="*/ 0 w 10365206"/>
              <a:gd name="connsiteY0" fmla="*/ 6882063 h 6882063"/>
              <a:gd name="connsiteX1" fmla="*/ 1714500 w 10365206"/>
              <a:gd name="connsiteY1" fmla="*/ 24063 h 6882063"/>
              <a:gd name="connsiteX2" fmla="*/ 10010275 w 10365206"/>
              <a:gd name="connsiteY2" fmla="*/ 0 h 6882063"/>
              <a:gd name="connsiteX3" fmla="*/ 10365206 w 10365206"/>
              <a:gd name="connsiteY3" fmla="*/ 6882063 h 6882063"/>
              <a:gd name="connsiteX4" fmla="*/ 0 w 10365206"/>
              <a:gd name="connsiteY4" fmla="*/ 6882063 h 6882063"/>
              <a:gd name="connsiteX0" fmla="*/ 0 w 10365206"/>
              <a:gd name="connsiteY0" fmla="*/ 6858000 h 6858000"/>
              <a:gd name="connsiteX1" fmla="*/ 1714500 w 10365206"/>
              <a:gd name="connsiteY1" fmla="*/ 0 h 6858000"/>
              <a:gd name="connsiteX2" fmla="*/ 10347159 w 10365206"/>
              <a:gd name="connsiteY2" fmla="*/ 0 h 6858000"/>
              <a:gd name="connsiteX3" fmla="*/ 10365206 w 10365206"/>
              <a:gd name="connsiteY3" fmla="*/ 6858000 h 6858000"/>
              <a:gd name="connsiteX4" fmla="*/ 0 w 1036520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5206" h="6858000">
                <a:moveTo>
                  <a:pt x="0" y="6858000"/>
                </a:moveTo>
                <a:lnTo>
                  <a:pt x="1714500" y="0"/>
                </a:lnTo>
                <a:lnTo>
                  <a:pt x="10347159" y="0"/>
                </a:lnTo>
                <a:cubicBezTo>
                  <a:pt x="10353175" y="2286000"/>
                  <a:pt x="10359190" y="4572000"/>
                  <a:pt x="10365206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rgbClr val="CC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727" y="1318127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aseline="0">
                <a:solidFill>
                  <a:schemeClr val="bg2">
                    <a:lumMod val="25000"/>
                  </a:schemeClr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727" y="3847056"/>
            <a:ext cx="9144000" cy="1655762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Gotham Book" panose="0200060304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1671638"/>
            <a:ext cx="12192000" cy="3200400"/>
          </a:xfrm>
          <a:prstGeom prst="rect">
            <a:avLst/>
          </a:prstGeom>
          <a:solidFill>
            <a:srgbClr val="CC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" name="Picture 4" descr="Uzdoc2.0._without background.png"/>
          <p:cNvPicPr>
            <a:picLocks noChangeAspect="1"/>
          </p:cNvPicPr>
          <p:nvPr userDrawn="1"/>
        </p:nvPicPr>
        <p:blipFill>
          <a:blip r:embed="rId2"/>
          <a:srcRect t="29657" r="-426" b="31837"/>
          <a:stretch>
            <a:fillRect/>
          </a:stretch>
        </p:blipFill>
        <p:spPr bwMode="auto">
          <a:xfrm>
            <a:off x="2316163" y="0"/>
            <a:ext cx="36147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eu_flag_co_funded 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122988" y="441325"/>
            <a:ext cx="3124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9540"/>
            <a:ext cx="10515600" cy="1325563"/>
          </a:xfrm>
        </p:spPr>
        <p:txBody>
          <a:bodyPr/>
          <a:lstStyle>
            <a:lvl1pPr algn="ctr">
              <a:defRPr baseline="0">
                <a:solidFill>
                  <a:schemeClr val="bg2">
                    <a:lumMod val="25000"/>
                  </a:schemeClr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1501775"/>
            <a:ext cx="12192000" cy="3830638"/>
          </a:xfrm>
          <a:prstGeom prst="rect">
            <a:avLst/>
          </a:prstGeom>
          <a:solidFill>
            <a:srgbClr val="CC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Picture 5" descr="Uzdoc2.0._without background.png"/>
          <p:cNvPicPr>
            <a:picLocks noChangeAspect="1"/>
          </p:cNvPicPr>
          <p:nvPr userDrawn="1"/>
        </p:nvPicPr>
        <p:blipFill>
          <a:blip r:embed="rId2"/>
          <a:srcRect t="29657" r="-426" b="31837"/>
          <a:stretch>
            <a:fillRect/>
          </a:stretch>
        </p:blipFill>
        <p:spPr bwMode="auto">
          <a:xfrm>
            <a:off x="2487613" y="5340350"/>
            <a:ext cx="36147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eu_flag_co_funded 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94438" y="5781675"/>
            <a:ext cx="312261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727" y="204716"/>
            <a:ext cx="7836568" cy="115654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727" y="1811549"/>
            <a:ext cx="10832432" cy="333302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/>
          <p:nvPr userDrawn="1"/>
        </p:nvSpPr>
        <p:spPr>
          <a:xfrm>
            <a:off x="0" y="1671638"/>
            <a:ext cx="12192000" cy="3763962"/>
          </a:xfrm>
          <a:prstGeom prst="rect">
            <a:avLst/>
          </a:prstGeom>
          <a:solidFill>
            <a:srgbClr val="CC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" name="Picture 14" descr="Uzdoc2.0._without background.png"/>
          <p:cNvPicPr>
            <a:picLocks noChangeAspect="1"/>
          </p:cNvPicPr>
          <p:nvPr userDrawn="1"/>
        </p:nvPicPr>
        <p:blipFill>
          <a:blip r:embed="rId2"/>
          <a:srcRect t="29657" r="-426" b="31837"/>
          <a:stretch>
            <a:fillRect/>
          </a:stretch>
        </p:blipFill>
        <p:spPr bwMode="auto">
          <a:xfrm>
            <a:off x="2487613" y="5340350"/>
            <a:ext cx="36147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eu_flag_co_funded 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94438" y="5781675"/>
            <a:ext cx="312261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27" y="1841591"/>
            <a:ext cx="3240000" cy="454533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7"/>
          </p:nvPr>
        </p:nvSpPr>
        <p:spPr>
          <a:xfrm>
            <a:off x="8246791" y="1841590"/>
            <a:ext cx="3240000" cy="445008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57727" y="204716"/>
            <a:ext cx="7836568" cy="115654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1"/>
          </p:nvPr>
        </p:nvSpPr>
        <p:spPr>
          <a:xfrm>
            <a:off x="657727" y="2389276"/>
            <a:ext cx="3240000" cy="2849296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2"/>
          </p:nvPr>
        </p:nvSpPr>
        <p:spPr>
          <a:xfrm>
            <a:off x="8246791" y="2389276"/>
            <a:ext cx="3240000" cy="2849296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23"/>
          </p:nvPr>
        </p:nvSpPr>
        <p:spPr>
          <a:xfrm>
            <a:off x="4452259" y="2822709"/>
            <a:ext cx="3240000" cy="2373134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4"/>
          </p:nvPr>
        </p:nvSpPr>
        <p:spPr>
          <a:xfrm>
            <a:off x="4452259" y="1841591"/>
            <a:ext cx="3240000" cy="454533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/>
          <p:nvPr userDrawn="1"/>
        </p:nvSpPr>
        <p:spPr>
          <a:xfrm>
            <a:off x="0" y="1671638"/>
            <a:ext cx="12192000" cy="3738562"/>
          </a:xfrm>
          <a:prstGeom prst="rect">
            <a:avLst/>
          </a:prstGeom>
          <a:solidFill>
            <a:srgbClr val="CC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" name="Picture 8" descr="Uzdoc2.0._without background.png"/>
          <p:cNvPicPr>
            <a:picLocks noChangeAspect="1"/>
          </p:cNvPicPr>
          <p:nvPr userDrawn="1"/>
        </p:nvPicPr>
        <p:blipFill>
          <a:blip r:embed="rId2"/>
          <a:srcRect t="29657" r="-426" b="31837"/>
          <a:stretch>
            <a:fillRect/>
          </a:stretch>
        </p:blipFill>
        <p:spPr bwMode="auto">
          <a:xfrm>
            <a:off x="2487613" y="5340350"/>
            <a:ext cx="36147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eu_flag_co_funded 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94438" y="5781675"/>
            <a:ext cx="312261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27" y="1841591"/>
            <a:ext cx="5257440" cy="454533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7"/>
          </p:nvPr>
        </p:nvSpPr>
        <p:spPr>
          <a:xfrm>
            <a:off x="6229351" y="1841590"/>
            <a:ext cx="5257440" cy="445008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57727" y="204716"/>
            <a:ext cx="7836568" cy="115654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22"/>
          </p:nvPr>
        </p:nvSpPr>
        <p:spPr>
          <a:xfrm>
            <a:off x="6229351" y="2389276"/>
            <a:ext cx="5257440" cy="2874933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23"/>
          </p:nvPr>
        </p:nvSpPr>
        <p:spPr>
          <a:xfrm>
            <a:off x="657727" y="2389276"/>
            <a:ext cx="5257440" cy="2883479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/>
          <p:nvPr userDrawn="1"/>
        </p:nvSpPr>
        <p:spPr>
          <a:xfrm>
            <a:off x="0" y="1671638"/>
            <a:ext cx="12192000" cy="3617912"/>
          </a:xfrm>
          <a:prstGeom prst="rect">
            <a:avLst/>
          </a:prstGeom>
          <a:solidFill>
            <a:srgbClr val="CC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" name="Picture 10" descr="Uzdoc2.0._without background.png"/>
          <p:cNvPicPr>
            <a:picLocks noChangeAspect="1"/>
          </p:cNvPicPr>
          <p:nvPr userDrawn="1"/>
        </p:nvPicPr>
        <p:blipFill>
          <a:blip r:embed="rId2"/>
          <a:srcRect t="29657" r="-426" b="31837"/>
          <a:stretch>
            <a:fillRect/>
          </a:stretch>
        </p:blipFill>
        <p:spPr bwMode="auto">
          <a:xfrm>
            <a:off x="2487613" y="5340350"/>
            <a:ext cx="36147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eu_flag_co_funded 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94438" y="5781675"/>
            <a:ext cx="312261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27" y="4575833"/>
            <a:ext cx="3240000" cy="32705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6"/>
          </p:nvPr>
        </p:nvSpPr>
        <p:spPr>
          <a:xfrm>
            <a:off x="4452259" y="4584380"/>
            <a:ext cx="3240000" cy="32705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7"/>
          </p:nvPr>
        </p:nvSpPr>
        <p:spPr>
          <a:xfrm>
            <a:off x="8246791" y="4576815"/>
            <a:ext cx="3240000" cy="317525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57727" y="204716"/>
            <a:ext cx="7836568" cy="115654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8"/>
          </p:nvPr>
        </p:nvSpPr>
        <p:spPr>
          <a:xfrm>
            <a:off x="657727" y="1969072"/>
            <a:ext cx="3240000" cy="243176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idx="19"/>
          </p:nvPr>
        </p:nvSpPr>
        <p:spPr>
          <a:xfrm>
            <a:off x="8246791" y="1969072"/>
            <a:ext cx="3240000" cy="243176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20"/>
          </p:nvPr>
        </p:nvSpPr>
        <p:spPr>
          <a:xfrm>
            <a:off x="4452259" y="1969072"/>
            <a:ext cx="3240000" cy="2432012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/>
          <p:nvPr userDrawn="1"/>
        </p:nvSpPr>
        <p:spPr>
          <a:xfrm>
            <a:off x="0" y="1544638"/>
            <a:ext cx="12192000" cy="3916362"/>
          </a:xfrm>
          <a:prstGeom prst="rect">
            <a:avLst/>
          </a:prstGeom>
          <a:solidFill>
            <a:srgbClr val="CC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" name="Picture 8" descr="Uzdoc2.0._without background.png"/>
          <p:cNvPicPr>
            <a:picLocks noChangeAspect="1"/>
          </p:cNvPicPr>
          <p:nvPr userDrawn="1"/>
        </p:nvPicPr>
        <p:blipFill>
          <a:blip r:embed="rId2"/>
          <a:srcRect t="29657" r="-426" b="31837"/>
          <a:stretch>
            <a:fillRect/>
          </a:stretch>
        </p:blipFill>
        <p:spPr bwMode="auto">
          <a:xfrm>
            <a:off x="2479675" y="5472113"/>
            <a:ext cx="36131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eu_flag_co_funded 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311900" y="5846763"/>
            <a:ext cx="312261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090" y="5020215"/>
            <a:ext cx="5257300" cy="32705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7"/>
          </p:nvPr>
        </p:nvSpPr>
        <p:spPr>
          <a:xfrm>
            <a:off x="6203853" y="5012651"/>
            <a:ext cx="5257299" cy="317525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57727" y="204716"/>
            <a:ext cx="7836568" cy="115654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20"/>
          </p:nvPr>
        </p:nvSpPr>
        <p:spPr>
          <a:xfrm>
            <a:off x="657727" y="1969072"/>
            <a:ext cx="5257299" cy="2816573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6229491" y="1969072"/>
            <a:ext cx="5257299" cy="2816573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rgbClr val="CC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/>
          </p:nvPr>
        </p:nvSpPr>
        <p:spPr>
          <a:xfrm>
            <a:off x="0" y="0"/>
            <a:ext cx="12192000" cy="5791200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57725" y="5972177"/>
            <a:ext cx="10848475" cy="7334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 userDrawn="1"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rgbClr val="CC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57725" y="5972177"/>
            <a:ext cx="10848475" cy="7334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3E3E3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E3E3E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E3E3E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E3E3E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E3E3E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E3E3E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E3E3E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E3E3E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E3E3E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3E3E3E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3E3E3E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3E3E3E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3E3E3E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3E3E3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/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solidFill>
            <a:srgbClr val="93D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6EB1"/>
              </a:solidFill>
            </a:endParaRPr>
          </a:p>
        </p:txBody>
      </p:sp>
      <p:sp>
        <p:nvSpPr>
          <p:cNvPr id="33795" name="Title 1"/>
          <p:cNvSpPr>
            <a:spLocks noGrp="1"/>
          </p:cNvSpPr>
          <p:nvPr>
            <p:ph type="ctrTitle" idx="4294967295"/>
          </p:nvPr>
        </p:nvSpPr>
        <p:spPr>
          <a:xfrm>
            <a:off x="489857" y="326571"/>
            <a:ext cx="9895114" cy="2721429"/>
          </a:xfrm>
        </p:spPr>
        <p:txBody>
          <a:bodyPr anchor="b"/>
          <a:lstStyle/>
          <a:p>
            <a:pPr eaLnBrk="1" hangingPunct="1"/>
            <a:r>
              <a:rPr lang="hu-HU" sz="3200" b="1" dirty="0" smtClean="0">
                <a:solidFill>
                  <a:schemeClr val="tx1"/>
                </a:solidFill>
              </a:rPr>
              <a:t/>
            </a:r>
            <a:br>
              <a:rPr lang="hu-HU" sz="3200" b="1" dirty="0" smtClean="0">
                <a:solidFill>
                  <a:schemeClr val="tx1"/>
                </a:solidFill>
              </a:rPr>
            </a:br>
            <a:r>
              <a:rPr lang="hu-HU" sz="3200" b="1" dirty="0">
                <a:solidFill>
                  <a:schemeClr val="tx1"/>
                </a:solidFill>
              </a:rPr>
              <a:t/>
            </a:r>
            <a:br>
              <a:rPr lang="hu-HU" sz="3200" b="1" dirty="0">
                <a:solidFill>
                  <a:schemeClr val="tx1"/>
                </a:solidFill>
              </a:rPr>
            </a:br>
            <a:r>
              <a:rPr lang="hu-HU" sz="3200" b="1" dirty="0" smtClean="0">
                <a:solidFill>
                  <a:schemeClr val="tx1"/>
                </a:solidFill>
              </a:rPr>
              <a:t/>
            </a:r>
            <a:br>
              <a:rPr lang="hu-HU" sz="3200" b="1" dirty="0" smtClean="0">
                <a:solidFill>
                  <a:schemeClr val="tx1"/>
                </a:solidFill>
              </a:rPr>
            </a:br>
            <a:r>
              <a:rPr lang="hu-HU" sz="3200" b="1" dirty="0">
                <a:solidFill>
                  <a:schemeClr val="tx1"/>
                </a:solidFill>
              </a:rPr>
              <a:t/>
            </a:r>
            <a:br>
              <a:rPr lang="hu-HU" sz="3200" b="1" dirty="0">
                <a:solidFill>
                  <a:schemeClr val="tx1"/>
                </a:solidFill>
              </a:rPr>
            </a:br>
            <a:r>
              <a:rPr lang="hu-HU" sz="3200" b="1" dirty="0" smtClean="0">
                <a:solidFill>
                  <a:schemeClr val="tx1"/>
                </a:solidFill>
              </a:rPr>
              <a:t/>
            </a:r>
            <a:br>
              <a:rPr lang="hu-HU" sz="3200" b="1" dirty="0" smtClean="0">
                <a:solidFill>
                  <a:schemeClr val="tx1"/>
                </a:solidFill>
              </a:rPr>
            </a:br>
            <a:r>
              <a:rPr lang="hu-HU" sz="3200" b="1" dirty="0" smtClean="0">
                <a:solidFill>
                  <a:schemeClr val="tx1"/>
                </a:solidFill>
              </a:rPr>
              <a:t/>
            </a:r>
            <a:br>
              <a:rPr lang="hu-HU" sz="3200" b="1" dirty="0" smtClean="0">
                <a:solidFill>
                  <a:schemeClr val="tx1"/>
                </a:solidFill>
              </a:rPr>
            </a:br>
            <a:r>
              <a:rPr lang="hu-HU" sz="3200" b="1" dirty="0">
                <a:solidFill>
                  <a:schemeClr val="tx1"/>
                </a:solidFill>
              </a:rPr>
              <a:t/>
            </a:r>
            <a:br>
              <a:rPr lang="hu-HU" sz="3200" b="1" dirty="0">
                <a:solidFill>
                  <a:schemeClr val="tx1"/>
                </a:solidFill>
              </a:rPr>
            </a:br>
            <a:r>
              <a:rPr lang="hu-HU" sz="3200" b="1" dirty="0" smtClean="0">
                <a:solidFill>
                  <a:schemeClr val="tx1"/>
                </a:solidFill>
              </a:rPr>
              <a:t/>
            </a:r>
            <a:br>
              <a:rPr lang="hu-HU" sz="3200" b="1" dirty="0" smtClean="0">
                <a:solidFill>
                  <a:schemeClr val="tx1"/>
                </a:solidFill>
              </a:rPr>
            </a:br>
            <a:r>
              <a:rPr lang="hu-HU" sz="3200" b="1" dirty="0">
                <a:solidFill>
                  <a:schemeClr val="tx1"/>
                </a:solidFill>
              </a:rPr>
              <a:t/>
            </a:r>
            <a:br>
              <a:rPr lang="hu-HU" sz="3200" b="1" dirty="0">
                <a:solidFill>
                  <a:schemeClr val="tx1"/>
                </a:solidFill>
              </a:rPr>
            </a:br>
            <a:r>
              <a:rPr lang="hu-HU" sz="3200" b="1" dirty="0" smtClean="0">
                <a:solidFill>
                  <a:schemeClr val="tx1"/>
                </a:solidFill>
              </a:rPr>
              <a:t/>
            </a:r>
            <a:br>
              <a:rPr lang="hu-HU" sz="3200" b="1" dirty="0" smtClean="0">
                <a:solidFill>
                  <a:schemeClr val="tx1"/>
                </a:solidFill>
              </a:rPr>
            </a:br>
            <a:r>
              <a:rPr lang="hu-HU" sz="3200" b="1" dirty="0">
                <a:solidFill>
                  <a:schemeClr val="tx1"/>
                </a:solidFill>
              </a:rPr>
              <a:t/>
            </a:r>
            <a:br>
              <a:rPr lang="hu-HU" sz="3200" b="1" dirty="0">
                <a:solidFill>
                  <a:schemeClr val="tx1"/>
                </a:solidFill>
              </a:rPr>
            </a:br>
            <a:r>
              <a:rPr lang="hu-HU" sz="3200" b="1" dirty="0" smtClean="0">
                <a:solidFill>
                  <a:schemeClr val="tx1"/>
                </a:solidFill>
              </a:rPr>
              <a:t/>
            </a:r>
            <a:br>
              <a:rPr lang="hu-HU" sz="3200" b="1" dirty="0" smtClean="0">
                <a:solidFill>
                  <a:schemeClr val="tx1"/>
                </a:solidFill>
              </a:rPr>
            </a:br>
            <a:r>
              <a:rPr lang="hu-HU" sz="3200" b="1" dirty="0">
                <a:solidFill>
                  <a:schemeClr val="tx1"/>
                </a:solidFill>
              </a:rPr>
              <a:t/>
            </a:r>
            <a:br>
              <a:rPr lang="hu-HU" sz="3200" b="1" dirty="0">
                <a:solidFill>
                  <a:schemeClr val="tx1"/>
                </a:solidFill>
              </a:rPr>
            </a:br>
            <a:r>
              <a:rPr lang="hu-HU" sz="3200" b="1" dirty="0" smtClean="0">
                <a:solidFill>
                  <a:schemeClr val="tx1"/>
                </a:solidFill>
              </a:rPr>
              <a:t/>
            </a:r>
            <a:br>
              <a:rPr lang="hu-HU" sz="3200" b="1" dirty="0" smtClean="0">
                <a:solidFill>
                  <a:schemeClr val="tx1"/>
                </a:solidFill>
              </a:rPr>
            </a:br>
            <a:r>
              <a:rPr lang="hu-HU" sz="3200" b="1" dirty="0">
                <a:solidFill>
                  <a:schemeClr val="tx1"/>
                </a:solidFill>
              </a:rPr>
              <a:t/>
            </a:r>
            <a:br>
              <a:rPr lang="hu-HU" sz="3200" b="1" dirty="0">
                <a:solidFill>
                  <a:schemeClr val="tx1"/>
                </a:solidFill>
              </a:rPr>
            </a:br>
            <a:r>
              <a:rPr lang="hu-HU" sz="3200" b="1" dirty="0" smtClean="0">
                <a:solidFill>
                  <a:schemeClr val="tx1"/>
                </a:solidFill>
              </a:rPr>
              <a:t/>
            </a:r>
            <a:br>
              <a:rPr lang="hu-HU" sz="3200" b="1" dirty="0" smtClean="0">
                <a:solidFill>
                  <a:schemeClr val="tx1"/>
                </a:solidFill>
              </a:rPr>
            </a:br>
            <a:r>
              <a:rPr lang="hu-HU" sz="3200" b="1" dirty="0">
                <a:solidFill>
                  <a:schemeClr val="tx1"/>
                </a:solidFill>
              </a:rPr>
              <a:t/>
            </a:r>
            <a:br>
              <a:rPr lang="hu-HU" sz="3200" b="1" dirty="0">
                <a:solidFill>
                  <a:schemeClr val="tx1"/>
                </a:solidFill>
              </a:rPr>
            </a:br>
            <a:r>
              <a:rPr lang="hu-HU" sz="3200" b="1" dirty="0" err="1" smtClean="0">
                <a:solidFill>
                  <a:schemeClr val="tx1"/>
                </a:solidFill>
              </a:rPr>
              <a:t>Mid-term</a:t>
            </a:r>
            <a:r>
              <a:rPr lang="hu-HU" sz="3200" b="1" dirty="0" smtClean="0">
                <a:solidFill>
                  <a:schemeClr val="tx1"/>
                </a:solidFill>
              </a:rPr>
              <a:t> </a:t>
            </a:r>
            <a:r>
              <a:rPr lang="hu-HU" sz="3200" b="1" dirty="0" err="1" smtClean="0">
                <a:solidFill>
                  <a:schemeClr val="tx1"/>
                </a:solidFill>
              </a:rPr>
              <a:t>Quality</a:t>
            </a:r>
            <a:r>
              <a:rPr lang="hu-HU" sz="3200" b="1" dirty="0" smtClean="0">
                <a:solidFill>
                  <a:schemeClr val="tx1"/>
                </a:solidFill>
              </a:rPr>
              <a:t> </a:t>
            </a:r>
            <a:r>
              <a:rPr lang="hu-HU" sz="3200" b="1" dirty="0" err="1" smtClean="0">
                <a:solidFill>
                  <a:schemeClr val="tx1"/>
                </a:solidFill>
              </a:rPr>
              <a:t>Evaluation</a:t>
            </a:r>
            <a:r>
              <a:rPr lang="hu-HU" sz="3200" b="1" dirty="0" smtClean="0">
                <a:solidFill>
                  <a:schemeClr val="tx1"/>
                </a:solidFill>
              </a:rPr>
              <a:t> </a:t>
            </a:r>
            <a:r>
              <a:rPr lang="hu-HU" sz="3200" b="1" dirty="0" err="1" smtClean="0">
                <a:solidFill>
                  <a:schemeClr val="tx1"/>
                </a:solidFill>
              </a:rPr>
              <a:t>Report</a:t>
            </a:r>
            <a:r>
              <a:rPr lang="hu-HU" sz="3200" b="1" dirty="0" smtClean="0">
                <a:solidFill>
                  <a:schemeClr val="tx1"/>
                </a:solidFill>
              </a:rPr>
              <a:t> of UZDOC2.0</a:t>
            </a:r>
            <a:br>
              <a:rPr lang="hu-HU" sz="3200" b="1" dirty="0" smtClean="0">
                <a:solidFill>
                  <a:schemeClr val="tx1"/>
                </a:solidFill>
              </a:rPr>
            </a:br>
            <a:r>
              <a:rPr lang="hu-HU" sz="3200" b="1" dirty="0" smtClean="0">
                <a:solidFill>
                  <a:schemeClr val="tx1"/>
                </a:solidFill>
              </a:rPr>
              <a:t/>
            </a:r>
            <a:br>
              <a:rPr lang="hu-HU" sz="3200" b="1" dirty="0" smtClean="0">
                <a:solidFill>
                  <a:schemeClr val="tx1"/>
                </a:solidFill>
              </a:rPr>
            </a:br>
            <a:r>
              <a:rPr lang="hu-HU" sz="3200" b="1" dirty="0" err="1" smtClean="0">
                <a:solidFill>
                  <a:schemeClr val="tx1"/>
                </a:solidFill>
              </a:rPr>
              <a:t>Conclusions</a:t>
            </a:r>
            <a:r>
              <a:rPr lang="hu-HU" sz="3200" b="1" dirty="0" smtClean="0">
                <a:solidFill>
                  <a:schemeClr val="tx1"/>
                </a:solidFill>
              </a:rPr>
              <a:t> and </a:t>
            </a:r>
            <a:r>
              <a:rPr lang="hu-HU" sz="3200" b="1" dirty="0" err="1" smtClean="0">
                <a:solidFill>
                  <a:schemeClr val="tx1"/>
                </a:solidFill>
              </a:rPr>
              <a:t>key</a:t>
            </a:r>
            <a:r>
              <a:rPr lang="hu-HU" sz="3200" b="1" dirty="0" smtClean="0">
                <a:solidFill>
                  <a:schemeClr val="tx1"/>
                </a:solidFill>
              </a:rPr>
              <a:t> </a:t>
            </a:r>
            <a:r>
              <a:rPr lang="hu-HU" sz="3200" b="1" dirty="0" err="1" smtClean="0">
                <a:solidFill>
                  <a:schemeClr val="tx1"/>
                </a:solidFill>
              </a:rPr>
              <a:t>issues</a:t>
            </a:r>
            <a:r>
              <a:rPr lang="hu-HU" sz="3200" b="1" dirty="0" smtClean="0">
                <a:solidFill>
                  <a:schemeClr val="tx1"/>
                </a:solidFill>
              </a:rPr>
              <a:t> </a:t>
            </a:r>
            <a:r>
              <a:rPr lang="hu-HU" sz="3200" b="1" dirty="0" err="1" smtClean="0">
                <a:solidFill>
                  <a:schemeClr val="tx1"/>
                </a:solidFill>
              </a:rPr>
              <a:t>to</a:t>
            </a:r>
            <a:r>
              <a:rPr lang="hu-HU" sz="3200" b="1" dirty="0" smtClean="0">
                <a:solidFill>
                  <a:schemeClr val="tx1"/>
                </a:solidFill>
              </a:rPr>
              <a:t> be </a:t>
            </a:r>
            <a:r>
              <a:rPr lang="hu-HU" sz="3200" b="1" dirty="0" err="1" smtClean="0">
                <a:solidFill>
                  <a:schemeClr val="tx1"/>
                </a:solidFill>
              </a:rPr>
              <a:t>decided</a:t>
            </a:r>
            <a:r>
              <a:rPr lang="hu-HU" sz="3200" b="1" dirty="0" smtClean="0">
                <a:solidFill>
                  <a:schemeClr val="tx1"/>
                </a:solidFill>
              </a:rPr>
              <a:t/>
            </a:r>
            <a:br>
              <a:rPr lang="hu-HU" sz="3200" b="1" dirty="0" smtClean="0">
                <a:solidFill>
                  <a:schemeClr val="tx1"/>
                </a:solidFill>
              </a:rPr>
            </a:br>
            <a:endParaRPr lang="en-GB" sz="3200" b="1" dirty="0" smtClean="0">
              <a:solidFill>
                <a:schemeClr val="tx2"/>
              </a:solidFill>
            </a:endParaRPr>
          </a:p>
        </p:txBody>
      </p:sp>
      <p:sp>
        <p:nvSpPr>
          <p:cNvPr id="33796" name="Subtitle 2"/>
          <p:cNvSpPr>
            <a:spLocks noGrp="1"/>
          </p:cNvSpPr>
          <p:nvPr>
            <p:ph type="subTitle" idx="4294967295"/>
          </p:nvPr>
        </p:nvSpPr>
        <p:spPr>
          <a:xfrm>
            <a:off x="657225" y="3641558"/>
            <a:ext cx="9144000" cy="232426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hu-HU" sz="2000" dirty="0" smtClean="0">
                <a:solidFill>
                  <a:schemeClr val="tx1"/>
                </a:solidFill>
                <a:ea typeface="Adobe Heiti Std R"/>
                <a:cs typeface="Adobe Heiti Std R"/>
              </a:rPr>
              <a:t>Prof. Eva Orosz </a:t>
            </a:r>
          </a:p>
          <a:p>
            <a:pPr marL="0" indent="0" eaLnBrk="1" hangingPunct="1">
              <a:buFont typeface="Arial" charset="0"/>
              <a:buNone/>
            </a:pPr>
            <a:r>
              <a:rPr lang="hu-HU" sz="2000" dirty="0" err="1" smtClean="0">
                <a:solidFill>
                  <a:schemeClr val="tx1"/>
                </a:solidFill>
                <a:ea typeface="Adobe Heiti Std R"/>
                <a:cs typeface="Adobe Heiti Std R"/>
              </a:rPr>
              <a:t>On</a:t>
            </a:r>
            <a:r>
              <a:rPr lang="hu-HU" sz="2000" dirty="0" smtClean="0">
                <a:solidFill>
                  <a:schemeClr val="tx1"/>
                </a:solidFill>
                <a:ea typeface="Adobe Heiti Std R"/>
                <a:cs typeface="Adobe Heiti Std R"/>
              </a:rPr>
              <a:t> </a:t>
            </a:r>
            <a:r>
              <a:rPr lang="hu-HU" sz="2000" dirty="0" err="1" smtClean="0">
                <a:solidFill>
                  <a:schemeClr val="tx1"/>
                </a:solidFill>
                <a:ea typeface="Adobe Heiti Std R"/>
                <a:cs typeface="Adobe Heiti Std R"/>
              </a:rPr>
              <a:t>behalf</a:t>
            </a:r>
            <a:r>
              <a:rPr lang="hu-HU" sz="2000" dirty="0" smtClean="0">
                <a:solidFill>
                  <a:schemeClr val="tx1"/>
                </a:solidFill>
                <a:ea typeface="Adobe Heiti Std R"/>
                <a:cs typeface="Adobe Heiti Std R"/>
              </a:rPr>
              <a:t> of </a:t>
            </a:r>
            <a:r>
              <a:rPr lang="hu-HU" sz="2000" dirty="0" err="1" smtClean="0">
                <a:solidFill>
                  <a:schemeClr val="tx1"/>
                </a:solidFill>
                <a:ea typeface="Adobe Heiti Std R"/>
                <a:cs typeface="Adobe Heiti Std R"/>
              </a:rPr>
              <a:t>ELTE-Team</a:t>
            </a:r>
            <a:endParaRPr lang="hu-HU" sz="2000" dirty="0" smtClean="0">
              <a:solidFill>
                <a:schemeClr val="tx1"/>
              </a:solidFill>
              <a:ea typeface="Adobe Heiti Std R"/>
              <a:cs typeface="Adobe Heiti Std R"/>
            </a:endParaRPr>
          </a:p>
          <a:p>
            <a:pPr marL="0" indent="0" eaLnBrk="1" hangingPunct="1">
              <a:buFont typeface="Arial" charset="0"/>
              <a:buNone/>
            </a:pPr>
            <a:endParaRPr lang="hu-HU" dirty="0" smtClean="0">
              <a:solidFill>
                <a:schemeClr val="tx1"/>
              </a:solidFill>
              <a:ea typeface="Adobe Heiti Std R"/>
              <a:cs typeface="Adobe Heiti Std R"/>
            </a:endParaRPr>
          </a:p>
          <a:p>
            <a:pPr marL="0" indent="0" eaLnBrk="1" hangingPunct="1">
              <a:buFont typeface="Arial" charset="0"/>
              <a:buNone/>
            </a:pPr>
            <a:endParaRPr lang="pl-PL" dirty="0" smtClean="0">
              <a:solidFill>
                <a:schemeClr val="tx1"/>
              </a:solidFill>
              <a:ea typeface="Adobe Heiti Std R"/>
              <a:cs typeface="Adobe Heiti Std R"/>
            </a:endParaRPr>
          </a:p>
          <a:p>
            <a:pPr marL="0" indent="0" eaLnBrk="1" hangingPunct="1">
              <a:buFont typeface="Arial" charset="0"/>
              <a:buNone/>
            </a:pPr>
            <a:endParaRPr lang="en-GB" dirty="0" smtClean="0">
              <a:solidFill>
                <a:schemeClr val="tx1"/>
              </a:solidFill>
              <a:latin typeface="Adobe Heiti Std R"/>
              <a:ea typeface="Adobe Heiti Std R"/>
              <a:cs typeface="Adobe Heiti Std R"/>
            </a:endParaRPr>
          </a:p>
        </p:txBody>
      </p:sp>
      <p:sp>
        <p:nvSpPr>
          <p:cNvPr id="33797" name="Subtitle 2"/>
          <p:cNvSpPr txBox="1">
            <a:spLocks/>
          </p:cNvSpPr>
          <p:nvPr/>
        </p:nvSpPr>
        <p:spPr bwMode="auto">
          <a:xfrm>
            <a:off x="736600" y="4829175"/>
            <a:ext cx="83375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sz="2400" dirty="0">
                <a:ea typeface="Adobe Heiti Std R"/>
                <a:cs typeface="Adobe Heiti Std R"/>
              </a:rPr>
              <a:t>Consortium meeting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sz="2400" dirty="0"/>
              <a:t>Tashkent Financial Institute, October 1,</a:t>
            </a:r>
            <a:r>
              <a:rPr lang="pl-PL" sz="2400" dirty="0">
                <a:ea typeface="Adobe Heiti Std R"/>
                <a:cs typeface="Adobe Heiti Std R"/>
              </a:rPr>
              <a:t> 2018</a:t>
            </a:r>
            <a:endParaRPr lang="en-GB" sz="2400" dirty="0">
              <a:ea typeface="Adobe Heiti Std R"/>
              <a:cs typeface="Adobe Heiti Std 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7727" y="204716"/>
            <a:ext cx="8710862" cy="1156548"/>
          </a:xfrm>
        </p:spPr>
        <p:txBody>
          <a:bodyPr/>
          <a:lstStyle/>
          <a:p>
            <a:r>
              <a:rPr lang="hu-H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WP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2.  D: 2.5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Project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3558" y="1299411"/>
            <a:ext cx="10832432" cy="4652209"/>
          </a:xfrm>
        </p:spPr>
        <p:txBody>
          <a:bodyPr/>
          <a:lstStyle/>
          <a:p>
            <a:r>
              <a:rPr lang="hu-HU" dirty="0">
                <a:latin typeface="+mn-lt"/>
              </a:rPr>
              <a:t>A </a:t>
            </a:r>
            <a:r>
              <a:rPr lang="en-GB" dirty="0" smtClean="0">
                <a:latin typeface="+mn-lt"/>
              </a:rPr>
              <a:t>goal</a:t>
            </a:r>
            <a:r>
              <a:rPr lang="hu-HU" dirty="0" smtClean="0">
                <a:latin typeface="+mn-lt"/>
              </a:rPr>
              <a:t> </a:t>
            </a:r>
            <a:r>
              <a:rPr lang="hu-HU" dirty="0">
                <a:latin typeface="+mn-lt"/>
              </a:rPr>
              <a:t>of </a:t>
            </a:r>
            <a:r>
              <a:rPr lang="hu-HU" dirty="0" err="1">
                <a:latin typeface="+mn-lt"/>
              </a:rPr>
              <a:t>this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deliverable</a:t>
            </a:r>
            <a:r>
              <a:rPr lang="hu-HU" dirty="0">
                <a:latin typeface="+mn-lt"/>
              </a:rPr>
              <a:t> is </a:t>
            </a:r>
            <a:r>
              <a:rPr lang="hu-HU" dirty="0" err="1">
                <a:latin typeface="+mn-lt"/>
              </a:rPr>
              <a:t>to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put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into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practice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the</a:t>
            </a:r>
            <a:r>
              <a:rPr lang="hu-HU" dirty="0">
                <a:latin typeface="+mn-lt"/>
              </a:rPr>
              <a:t> </a:t>
            </a:r>
            <a:r>
              <a:rPr lang="hu-HU" dirty="0" err="1" smtClean="0">
                <a:latin typeface="+mn-lt"/>
              </a:rPr>
              <a:t>new</a:t>
            </a:r>
            <a:r>
              <a:rPr lang="hu-HU" dirty="0" smtClean="0">
                <a:latin typeface="+mn-lt"/>
              </a:rPr>
              <a:t> </a:t>
            </a:r>
            <a:r>
              <a:rPr lang="hu-HU" dirty="0" err="1" smtClean="0">
                <a:latin typeface="+mn-lt"/>
              </a:rPr>
              <a:t>approaches</a:t>
            </a:r>
            <a:r>
              <a:rPr lang="hu-HU" dirty="0" smtClean="0">
                <a:latin typeface="+mn-lt"/>
              </a:rPr>
              <a:t> </a:t>
            </a:r>
            <a:r>
              <a:rPr lang="hu-HU" dirty="0">
                <a:latin typeface="+mn-lt"/>
              </a:rPr>
              <a:t>and </a:t>
            </a:r>
            <a:r>
              <a:rPr lang="hu-HU" dirty="0" err="1">
                <a:latin typeface="+mn-lt"/>
              </a:rPr>
              <a:t>tools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for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assuring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the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quality</a:t>
            </a:r>
            <a:r>
              <a:rPr lang="hu-HU" dirty="0">
                <a:latin typeface="+mn-lt"/>
              </a:rPr>
              <a:t> of </a:t>
            </a:r>
            <a:r>
              <a:rPr lang="hu-HU" dirty="0" err="1" smtClean="0">
                <a:latin typeface="+mn-lt"/>
              </a:rPr>
              <a:t>doctoral</a:t>
            </a:r>
            <a:r>
              <a:rPr lang="hu-HU" dirty="0" smtClean="0">
                <a:latin typeface="+mn-lt"/>
              </a:rPr>
              <a:t> Education […]  </a:t>
            </a:r>
            <a:r>
              <a:rPr lang="hu-HU" dirty="0" err="1" smtClean="0">
                <a:latin typeface="+mn-lt"/>
              </a:rPr>
              <a:t>by</a:t>
            </a:r>
            <a:r>
              <a:rPr lang="hu-HU" dirty="0" smtClean="0">
                <a:latin typeface="+mn-lt"/>
              </a:rPr>
              <a:t> </a:t>
            </a:r>
            <a:r>
              <a:rPr lang="hu-HU" dirty="0" err="1" smtClean="0">
                <a:latin typeface="+mn-lt"/>
              </a:rPr>
              <a:t>performing</a:t>
            </a:r>
            <a:r>
              <a:rPr lang="hu-HU" dirty="0" smtClean="0">
                <a:latin typeface="+mn-lt"/>
              </a:rPr>
              <a:t> </a:t>
            </a:r>
            <a:r>
              <a:rPr lang="hu-HU" dirty="0">
                <a:latin typeface="+mn-lt"/>
              </a:rPr>
              <a:t>an </a:t>
            </a:r>
            <a:r>
              <a:rPr lang="hu-HU" dirty="0" err="1">
                <a:latin typeface="+mn-lt"/>
              </a:rPr>
              <a:t>exercise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in</a:t>
            </a:r>
            <a:r>
              <a:rPr lang="hu-HU" dirty="0">
                <a:latin typeface="+mn-lt"/>
              </a:rPr>
              <a:t> designing </a:t>
            </a:r>
            <a:r>
              <a:rPr lang="hu-HU" dirty="0" smtClean="0">
                <a:latin typeface="+mn-lt"/>
              </a:rPr>
              <a:t>a </a:t>
            </a:r>
            <a:r>
              <a:rPr lang="hu-HU" dirty="0" err="1" smtClean="0">
                <a:latin typeface="+mn-lt"/>
              </a:rPr>
              <a:t>model</a:t>
            </a:r>
            <a:r>
              <a:rPr lang="hu-HU" dirty="0" smtClean="0">
                <a:latin typeface="+mn-lt"/>
              </a:rPr>
              <a:t> </a:t>
            </a:r>
            <a:r>
              <a:rPr lang="hu-HU" dirty="0">
                <a:latin typeface="+mn-lt"/>
              </a:rPr>
              <a:t>of a </a:t>
            </a:r>
            <a:r>
              <a:rPr lang="hu-HU" dirty="0" err="1">
                <a:latin typeface="+mn-lt"/>
              </a:rPr>
              <a:t>new</a:t>
            </a:r>
            <a:r>
              <a:rPr lang="hu-HU" dirty="0">
                <a:latin typeface="+mn-lt"/>
              </a:rPr>
              <a:t>, </a:t>
            </a:r>
            <a:r>
              <a:rPr lang="hu-HU" dirty="0" err="1">
                <a:latin typeface="+mn-lt"/>
              </a:rPr>
              <a:t>joint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doctoral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programme</a:t>
            </a:r>
            <a:r>
              <a:rPr lang="hu-HU" dirty="0">
                <a:latin typeface="+mn-lt"/>
              </a:rPr>
              <a:t>. </a:t>
            </a:r>
            <a:endParaRPr lang="hu-HU" dirty="0" smtClean="0">
              <a:latin typeface="+mn-lt"/>
            </a:endParaRPr>
          </a:p>
          <a:p>
            <a:r>
              <a:rPr lang="hu-HU" dirty="0" err="1" smtClean="0">
                <a:latin typeface="+mn-lt"/>
              </a:rPr>
              <a:t>This</a:t>
            </a:r>
            <a:r>
              <a:rPr lang="hu-HU" dirty="0" smtClean="0">
                <a:latin typeface="+mn-lt"/>
              </a:rPr>
              <a:t> </a:t>
            </a:r>
            <a:r>
              <a:rPr lang="hu-HU" dirty="0" err="1" smtClean="0">
                <a:latin typeface="+mn-lt"/>
              </a:rPr>
              <a:t>simulation</a:t>
            </a:r>
            <a:r>
              <a:rPr lang="hu-HU" dirty="0" smtClean="0">
                <a:latin typeface="+mn-lt"/>
              </a:rPr>
              <a:t> of </a:t>
            </a:r>
            <a:r>
              <a:rPr lang="hu-HU" dirty="0">
                <a:latin typeface="+mn-lt"/>
              </a:rPr>
              <a:t>a </a:t>
            </a:r>
            <a:r>
              <a:rPr lang="hu-HU" dirty="0" err="1">
                <a:latin typeface="+mn-lt"/>
              </a:rPr>
              <a:t>joint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doctoral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programme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will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include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all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Uzbek</a:t>
            </a:r>
            <a:r>
              <a:rPr lang="hu-HU" dirty="0">
                <a:latin typeface="+mn-lt"/>
              </a:rPr>
              <a:t> </a:t>
            </a:r>
            <a:r>
              <a:rPr lang="hu-HU" dirty="0" smtClean="0">
                <a:latin typeface="+mn-lt"/>
              </a:rPr>
              <a:t>HEI project </a:t>
            </a:r>
            <a:r>
              <a:rPr lang="hu-HU" dirty="0" err="1" smtClean="0">
                <a:latin typeface="+mn-lt"/>
              </a:rPr>
              <a:t>partners</a:t>
            </a:r>
            <a:r>
              <a:rPr lang="hu-HU" dirty="0" smtClean="0">
                <a:latin typeface="+mn-lt"/>
              </a:rPr>
              <a:t>.</a:t>
            </a:r>
          </a:p>
          <a:p>
            <a:r>
              <a:rPr lang="hu-HU" dirty="0" err="1" smtClean="0">
                <a:latin typeface="+mn-lt"/>
              </a:rPr>
              <a:t>Members</a:t>
            </a:r>
            <a:r>
              <a:rPr lang="hu-HU" dirty="0" smtClean="0">
                <a:latin typeface="+mn-lt"/>
              </a:rPr>
              <a:t> </a:t>
            </a:r>
            <a:r>
              <a:rPr lang="hu-HU" dirty="0">
                <a:latin typeface="+mn-lt"/>
              </a:rPr>
              <a:t>of </a:t>
            </a:r>
            <a:r>
              <a:rPr lang="hu-HU" dirty="0" err="1">
                <a:latin typeface="+mn-lt"/>
              </a:rPr>
              <a:t>the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newly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established</a:t>
            </a:r>
            <a:r>
              <a:rPr lang="hu-HU" dirty="0">
                <a:latin typeface="+mn-lt"/>
              </a:rPr>
              <a:t> JDC </a:t>
            </a:r>
            <a:r>
              <a:rPr lang="hu-HU" dirty="0" err="1">
                <a:latin typeface="+mn-lt"/>
              </a:rPr>
              <a:t>will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participate</a:t>
            </a:r>
            <a:r>
              <a:rPr lang="hu-HU" dirty="0">
                <a:latin typeface="+mn-lt"/>
              </a:rPr>
              <a:t> </a:t>
            </a:r>
            <a:r>
              <a:rPr lang="hu-HU" dirty="0" err="1" smtClean="0">
                <a:latin typeface="+mn-lt"/>
              </a:rPr>
              <a:t>in</a:t>
            </a:r>
            <a:r>
              <a:rPr lang="hu-HU" dirty="0" smtClean="0">
                <a:latin typeface="+mn-lt"/>
              </a:rPr>
              <a:t> </a:t>
            </a:r>
            <a:r>
              <a:rPr lang="hu-HU" dirty="0" err="1" smtClean="0">
                <a:latin typeface="+mn-lt"/>
              </a:rPr>
              <a:t>the</a:t>
            </a:r>
            <a:r>
              <a:rPr lang="hu-HU" dirty="0" smtClean="0">
                <a:latin typeface="+mn-lt"/>
              </a:rPr>
              <a:t> </a:t>
            </a:r>
            <a:r>
              <a:rPr lang="hu-HU" dirty="0" err="1">
                <a:latin typeface="+mn-lt"/>
              </a:rPr>
              <a:t>activity</a:t>
            </a:r>
            <a:r>
              <a:rPr lang="hu-HU" dirty="0">
                <a:latin typeface="+mn-lt"/>
              </a:rPr>
              <a:t>, </a:t>
            </a:r>
            <a:r>
              <a:rPr lang="hu-HU" dirty="0" err="1">
                <a:latin typeface="+mn-lt"/>
              </a:rPr>
              <a:t>further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developing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their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skills</a:t>
            </a:r>
            <a:r>
              <a:rPr lang="hu-HU" dirty="0">
                <a:latin typeface="+mn-lt"/>
              </a:rPr>
              <a:t> and </a:t>
            </a:r>
            <a:r>
              <a:rPr lang="hu-HU" dirty="0" err="1">
                <a:latin typeface="+mn-lt"/>
              </a:rPr>
              <a:t>expertise</a:t>
            </a:r>
            <a:r>
              <a:rPr lang="hu-HU" dirty="0">
                <a:latin typeface="+mn-lt"/>
              </a:rPr>
              <a:t> </a:t>
            </a:r>
            <a:r>
              <a:rPr lang="hu-HU" dirty="0" err="1" smtClean="0">
                <a:latin typeface="+mn-lt"/>
              </a:rPr>
              <a:t>in</a:t>
            </a:r>
            <a:r>
              <a:rPr lang="hu-HU" dirty="0" smtClean="0">
                <a:latin typeface="+mn-lt"/>
              </a:rPr>
              <a:t> </a:t>
            </a:r>
            <a:r>
              <a:rPr lang="hu-HU" dirty="0" err="1" smtClean="0">
                <a:latin typeface="+mn-lt"/>
              </a:rPr>
              <a:t>the</a:t>
            </a:r>
            <a:r>
              <a:rPr lang="hu-HU" dirty="0" smtClean="0">
                <a:latin typeface="+mn-lt"/>
              </a:rPr>
              <a:t> </a:t>
            </a:r>
            <a:r>
              <a:rPr lang="hu-HU" dirty="0" err="1">
                <a:latin typeface="+mn-lt"/>
              </a:rPr>
              <a:t>area</a:t>
            </a:r>
            <a:r>
              <a:rPr lang="hu-HU" dirty="0">
                <a:latin typeface="+mn-lt"/>
              </a:rPr>
              <a:t> of </a:t>
            </a:r>
            <a:r>
              <a:rPr lang="hu-HU" dirty="0" err="1">
                <a:latin typeface="+mn-lt"/>
              </a:rPr>
              <a:t>doctoral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education</a:t>
            </a:r>
            <a:r>
              <a:rPr lang="hu-HU" dirty="0">
                <a:latin typeface="+mn-lt"/>
              </a:rPr>
              <a:t> and </a:t>
            </a:r>
            <a:r>
              <a:rPr lang="hu-HU" dirty="0" err="1">
                <a:latin typeface="+mn-lt"/>
              </a:rPr>
              <a:t>learning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how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to</a:t>
            </a:r>
            <a:r>
              <a:rPr lang="hu-HU" dirty="0">
                <a:latin typeface="+mn-lt"/>
              </a:rPr>
              <a:t> </a:t>
            </a:r>
            <a:r>
              <a:rPr lang="hu-HU" dirty="0" err="1" smtClean="0">
                <a:latin typeface="+mn-lt"/>
              </a:rPr>
              <a:t>create</a:t>
            </a:r>
            <a:r>
              <a:rPr lang="hu-HU" dirty="0" smtClean="0">
                <a:latin typeface="+mn-lt"/>
              </a:rPr>
              <a:t> a </a:t>
            </a:r>
            <a:r>
              <a:rPr lang="hu-HU" dirty="0" err="1">
                <a:latin typeface="+mn-lt"/>
              </a:rPr>
              <a:t>new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doctoral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programme</a:t>
            </a:r>
            <a:r>
              <a:rPr lang="hu-HU" dirty="0">
                <a:latin typeface="+mn-lt"/>
              </a:rPr>
              <a:t>.</a:t>
            </a:r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3479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7726" y="204716"/>
            <a:ext cx="9432757" cy="1156548"/>
          </a:xfrm>
        </p:spPr>
        <p:txBody>
          <a:bodyPr/>
          <a:lstStyle/>
          <a:p>
            <a:r>
              <a:rPr lang="hu-H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WP 2.  D: 2.5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Project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7727" y="1524000"/>
            <a:ext cx="10832432" cy="4331368"/>
          </a:xfrm>
        </p:spPr>
        <p:txBody>
          <a:bodyPr/>
          <a:lstStyle/>
          <a:p>
            <a:r>
              <a:rPr lang="hu-HU" dirty="0" err="1">
                <a:latin typeface="+mj-lt"/>
              </a:rPr>
              <a:t>Fine-tuning</a:t>
            </a:r>
            <a:r>
              <a:rPr lang="hu-HU" dirty="0">
                <a:latin typeface="+mj-lt"/>
              </a:rPr>
              <a:t> and </a:t>
            </a:r>
            <a:r>
              <a:rPr lang="hu-HU" dirty="0" err="1">
                <a:latin typeface="+mj-lt"/>
              </a:rPr>
              <a:t>adjustments</a:t>
            </a:r>
            <a:r>
              <a:rPr lang="hu-HU" dirty="0">
                <a:latin typeface="+mj-lt"/>
              </a:rPr>
              <a:t> of </a:t>
            </a:r>
            <a:r>
              <a:rPr lang="hu-HU" dirty="0" err="1">
                <a:latin typeface="+mj-lt"/>
              </a:rPr>
              <a:t>the</a:t>
            </a:r>
            <a:r>
              <a:rPr lang="hu-HU" dirty="0">
                <a:latin typeface="+mj-lt"/>
              </a:rPr>
              <a:t> </a:t>
            </a:r>
            <a:r>
              <a:rPr lang="hu-HU" dirty="0" err="1">
                <a:latin typeface="+mj-lt"/>
              </a:rPr>
              <a:t>programme</a:t>
            </a:r>
            <a:r>
              <a:rPr lang="hu-HU" dirty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developed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through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>
                <a:latin typeface="+mj-lt"/>
              </a:rPr>
              <a:t>exercise</a:t>
            </a:r>
            <a:r>
              <a:rPr lang="hu-HU" dirty="0">
                <a:latin typeface="+mj-lt"/>
              </a:rPr>
              <a:t> </a:t>
            </a:r>
            <a:r>
              <a:rPr lang="hu-HU" dirty="0" err="1">
                <a:latin typeface="+mj-lt"/>
              </a:rPr>
              <a:t>will</a:t>
            </a:r>
            <a:r>
              <a:rPr lang="hu-HU" dirty="0">
                <a:latin typeface="+mj-lt"/>
              </a:rPr>
              <a:t> </a:t>
            </a:r>
            <a:r>
              <a:rPr lang="hu-HU" dirty="0" err="1">
                <a:latin typeface="+mj-lt"/>
              </a:rPr>
              <a:t>take</a:t>
            </a:r>
            <a:r>
              <a:rPr lang="hu-HU" dirty="0">
                <a:latin typeface="+mj-lt"/>
              </a:rPr>
              <a:t> </a:t>
            </a:r>
            <a:r>
              <a:rPr lang="hu-HU" dirty="0" err="1">
                <a:latin typeface="+mj-lt"/>
              </a:rPr>
              <a:t>place</a:t>
            </a:r>
            <a:r>
              <a:rPr lang="hu-HU" dirty="0">
                <a:latin typeface="+mj-lt"/>
              </a:rPr>
              <a:t> </a:t>
            </a:r>
            <a:r>
              <a:rPr lang="hu-HU" dirty="0" err="1">
                <a:latin typeface="+mj-lt"/>
              </a:rPr>
              <a:t>during</a:t>
            </a:r>
            <a:r>
              <a:rPr lang="hu-HU" dirty="0">
                <a:latin typeface="+mj-lt"/>
              </a:rPr>
              <a:t> </a:t>
            </a:r>
            <a:r>
              <a:rPr lang="hu-HU" dirty="0" err="1">
                <a:latin typeface="+mj-lt"/>
              </a:rPr>
              <a:t>the</a:t>
            </a:r>
            <a:r>
              <a:rPr lang="hu-HU" dirty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consortium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meetings</a:t>
            </a:r>
            <a:r>
              <a:rPr lang="hu-HU" dirty="0" smtClean="0">
                <a:latin typeface="+mj-lt"/>
              </a:rPr>
              <a:t> </a:t>
            </a:r>
            <a:r>
              <a:rPr lang="hu-HU" dirty="0">
                <a:latin typeface="+mj-lt"/>
              </a:rPr>
              <a:t>and </a:t>
            </a:r>
            <a:r>
              <a:rPr lang="hu-HU" dirty="0" err="1">
                <a:latin typeface="+mj-lt"/>
              </a:rPr>
              <a:t>the</a:t>
            </a:r>
            <a:r>
              <a:rPr lang="hu-HU" dirty="0">
                <a:latin typeface="+mj-lt"/>
              </a:rPr>
              <a:t> ULCB </a:t>
            </a:r>
            <a:r>
              <a:rPr lang="hu-HU" dirty="0" err="1">
                <a:latin typeface="+mj-lt"/>
              </a:rPr>
              <a:t>meetings</a:t>
            </a:r>
            <a:r>
              <a:rPr lang="hu-HU" dirty="0">
                <a:latin typeface="+mj-lt"/>
              </a:rPr>
              <a:t> </a:t>
            </a:r>
            <a:r>
              <a:rPr lang="hu-HU" dirty="0" err="1">
                <a:latin typeface="+mj-lt"/>
              </a:rPr>
              <a:t>in</a:t>
            </a:r>
            <a:r>
              <a:rPr lang="hu-HU" dirty="0">
                <a:latin typeface="+mj-lt"/>
              </a:rPr>
              <a:t> </a:t>
            </a:r>
            <a:r>
              <a:rPr lang="hu-HU" dirty="0" err="1">
                <a:latin typeface="+mj-lt"/>
              </a:rPr>
              <a:t>Uzbekistan</a:t>
            </a:r>
            <a:r>
              <a:rPr lang="hu-HU" dirty="0" smtClean="0">
                <a:latin typeface="+mj-lt"/>
              </a:rPr>
              <a:t>. </a:t>
            </a:r>
          </a:p>
          <a:p>
            <a:pPr>
              <a:spcBef>
                <a:spcPts val="1800"/>
              </a:spcBef>
            </a:pPr>
            <a:r>
              <a:rPr lang="hu-HU" dirty="0" smtClean="0">
                <a:latin typeface="+mj-lt"/>
              </a:rPr>
              <a:t>The </a:t>
            </a:r>
            <a:r>
              <a:rPr lang="hu-HU" dirty="0" err="1" smtClean="0">
                <a:latin typeface="+mj-lt"/>
              </a:rPr>
              <a:t>draft</a:t>
            </a:r>
            <a:r>
              <a:rPr lang="hu-HU" dirty="0" smtClean="0">
                <a:latin typeface="+mj-lt"/>
              </a:rPr>
              <a:t> of </a:t>
            </a:r>
            <a:r>
              <a:rPr lang="hu-HU" dirty="0" err="1">
                <a:latin typeface="+mj-lt"/>
              </a:rPr>
              <a:t>the</a:t>
            </a:r>
            <a:r>
              <a:rPr lang="hu-HU" dirty="0">
                <a:latin typeface="+mj-lt"/>
              </a:rPr>
              <a:t> </a:t>
            </a:r>
            <a:r>
              <a:rPr lang="hu-HU" dirty="0" err="1">
                <a:latin typeface="+mj-lt"/>
              </a:rPr>
              <a:t>programme</a:t>
            </a:r>
            <a:r>
              <a:rPr lang="hu-HU" dirty="0">
                <a:latin typeface="+mj-lt"/>
              </a:rPr>
              <a:t> </a:t>
            </a:r>
            <a:r>
              <a:rPr lang="hu-HU" dirty="0" err="1">
                <a:latin typeface="+mj-lt"/>
              </a:rPr>
              <a:t>will</a:t>
            </a:r>
            <a:r>
              <a:rPr lang="hu-HU" dirty="0">
                <a:latin typeface="+mj-lt"/>
              </a:rPr>
              <a:t> be made </a:t>
            </a:r>
            <a:r>
              <a:rPr lang="hu-HU" dirty="0" err="1">
                <a:latin typeface="+mj-lt"/>
              </a:rPr>
              <a:t>available</a:t>
            </a:r>
            <a:r>
              <a:rPr lang="hu-HU" dirty="0">
                <a:latin typeface="+mj-lt"/>
              </a:rPr>
              <a:t> </a:t>
            </a:r>
            <a:r>
              <a:rPr lang="hu-HU" dirty="0" err="1">
                <a:latin typeface="+mj-lt"/>
              </a:rPr>
              <a:t>on</a:t>
            </a:r>
            <a:r>
              <a:rPr lang="hu-HU" dirty="0">
                <a:latin typeface="+mj-lt"/>
              </a:rPr>
              <a:t> </a:t>
            </a:r>
            <a:r>
              <a:rPr lang="hu-HU" dirty="0" err="1">
                <a:latin typeface="+mj-lt"/>
              </a:rPr>
              <a:t>the</a:t>
            </a:r>
            <a:r>
              <a:rPr lang="hu-HU" dirty="0">
                <a:latin typeface="+mj-lt"/>
              </a:rPr>
              <a:t> web </a:t>
            </a:r>
            <a:r>
              <a:rPr lang="hu-HU" dirty="0" err="1" smtClean="0">
                <a:latin typeface="+mj-lt"/>
              </a:rPr>
              <a:t>pages</a:t>
            </a:r>
            <a:r>
              <a:rPr lang="hu-HU" dirty="0" smtClean="0">
                <a:latin typeface="+mj-lt"/>
              </a:rPr>
              <a:t> of </a:t>
            </a:r>
            <a:r>
              <a:rPr lang="hu-HU" dirty="0" err="1">
                <a:latin typeface="+mj-lt"/>
              </a:rPr>
              <a:t>the</a:t>
            </a:r>
            <a:r>
              <a:rPr lang="hu-HU" dirty="0">
                <a:latin typeface="+mj-lt"/>
              </a:rPr>
              <a:t> project, </a:t>
            </a:r>
            <a:r>
              <a:rPr lang="hu-HU" dirty="0" err="1">
                <a:latin typeface="+mj-lt"/>
              </a:rPr>
              <a:t>so</a:t>
            </a:r>
            <a:r>
              <a:rPr lang="hu-HU" dirty="0">
                <a:latin typeface="+mj-lt"/>
              </a:rPr>
              <a:t> </a:t>
            </a:r>
            <a:r>
              <a:rPr lang="hu-HU" dirty="0" err="1">
                <a:latin typeface="+mj-lt"/>
              </a:rPr>
              <a:t>every</a:t>
            </a:r>
            <a:r>
              <a:rPr lang="hu-HU" dirty="0">
                <a:latin typeface="+mj-lt"/>
              </a:rPr>
              <a:t> </a:t>
            </a:r>
            <a:r>
              <a:rPr lang="hu-HU" dirty="0" err="1">
                <a:latin typeface="+mj-lt"/>
              </a:rPr>
              <a:t>project</a:t>
            </a:r>
            <a:r>
              <a:rPr lang="hu-HU" dirty="0">
                <a:latin typeface="+mj-lt"/>
              </a:rPr>
              <a:t> partner </a:t>
            </a:r>
            <a:r>
              <a:rPr lang="hu-HU" dirty="0" err="1">
                <a:latin typeface="+mj-lt"/>
              </a:rPr>
              <a:t>will</a:t>
            </a:r>
            <a:r>
              <a:rPr lang="hu-HU" dirty="0">
                <a:latin typeface="+mj-lt"/>
              </a:rPr>
              <a:t> </a:t>
            </a:r>
            <a:r>
              <a:rPr lang="hu-HU" dirty="0" err="1">
                <a:latin typeface="+mj-lt"/>
              </a:rPr>
              <a:t>have</a:t>
            </a:r>
            <a:r>
              <a:rPr lang="hu-HU" dirty="0">
                <a:latin typeface="+mj-lt"/>
              </a:rPr>
              <a:t> an </a:t>
            </a:r>
            <a:r>
              <a:rPr lang="hu-HU" dirty="0" err="1">
                <a:latin typeface="+mj-lt"/>
              </a:rPr>
              <a:t>open</a:t>
            </a:r>
            <a:endParaRPr lang="en-GB" dirty="0">
              <a:latin typeface="+mj-lt"/>
            </a:endParaRPr>
          </a:p>
          <a:p>
            <a:r>
              <a:rPr lang="hu-HU" dirty="0" err="1">
                <a:latin typeface="+mj-lt"/>
              </a:rPr>
              <a:t>access</a:t>
            </a:r>
            <a:r>
              <a:rPr lang="hu-HU" dirty="0">
                <a:latin typeface="+mj-lt"/>
              </a:rPr>
              <a:t> </a:t>
            </a:r>
            <a:r>
              <a:rPr lang="hu-HU" dirty="0" err="1">
                <a:latin typeface="+mj-lt"/>
              </a:rPr>
              <a:t>to</a:t>
            </a:r>
            <a:r>
              <a:rPr lang="hu-HU" dirty="0">
                <a:latin typeface="+mj-lt"/>
              </a:rPr>
              <a:t> </a:t>
            </a:r>
            <a:r>
              <a:rPr lang="hu-HU" dirty="0" err="1">
                <a:latin typeface="+mj-lt"/>
              </a:rPr>
              <a:t>it</a:t>
            </a:r>
            <a:r>
              <a:rPr lang="hu-HU" dirty="0">
                <a:latin typeface="+mj-lt"/>
              </a:rPr>
              <a:t> </a:t>
            </a:r>
            <a:r>
              <a:rPr lang="hu-HU" dirty="0" err="1">
                <a:latin typeface="+mj-lt"/>
              </a:rPr>
              <a:t>for</a:t>
            </a:r>
            <a:r>
              <a:rPr lang="hu-HU" dirty="0">
                <a:latin typeface="+mj-lt"/>
              </a:rPr>
              <a:t> </a:t>
            </a:r>
            <a:r>
              <a:rPr lang="hu-HU" dirty="0" err="1">
                <a:latin typeface="+mj-lt"/>
              </a:rPr>
              <a:t>comments</a:t>
            </a:r>
            <a:r>
              <a:rPr lang="hu-HU" dirty="0">
                <a:latin typeface="+mj-lt"/>
              </a:rPr>
              <a:t>, </a:t>
            </a:r>
            <a:r>
              <a:rPr lang="hu-HU" dirty="0" err="1">
                <a:latin typeface="+mj-lt"/>
              </a:rPr>
              <a:t>modification</a:t>
            </a:r>
            <a:r>
              <a:rPr lang="hu-HU" dirty="0">
                <a:latin typeface="+mj-lt"/>
              </a:rPr>
              <a:t> and </a:t>
            </a:r>
            <a:r>
              <a:rPr lang="hu-HU" dirty="0" err="1" smtClean="0">
                <a:latin typeface="+mj-lt"/>
              </a:rPr>
              <a:t>uggestions</a:t>
            </a:r>
            <a:r>
              <a:rPr lang="hu-HU" dirty="0" smtClean="0">
                <a:latin typeface="+mj-lt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hu-HU" b="1" dirty="0" err="1" smtClean="0">
                <a:solidFill>
                  <a:srgbClr val="C00000"/>
                </a:solidFill>
                <a:latin typeface="+mj-lt"/>
              </a:rPr>
              <a:t>Deliverable</a:t>
            </a:r>
            <a:r>
              <a:rPr lang="hu-HU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hu-HU" b="1" dirty="0">
                <a:solidFill>
                  <a:srgbClr val="C00000"/>
                </a:solidFill>
                <a:latin typeface="+mj-lt"/>
              </a:rPr>
              <a:t>is </a:t>
            </a:r>
            <a:r>
              <a:rPr lang="hu-HU" b="1" dirty="0" err="1">
                <a:solidFill>
                  <a:srgbClr val="C00000"/>
                </a:solidFill>
                <a:latin typeface="+mj-lt"/>
              </a:rPr>
              <a:t>expected</a:t>
            </a:r>
            <a:r>
              <a:rPr lang="hu-HU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hu-HU" b="1" dirty="0" err="1">
                <a:solidFill>
                  <a:srgbClr val="C00000"/>
                </a:solidFill>
                <a:latin typeface="+mj-lt"/>
              </a:rPr>
              <a:t>to</a:t>
            </a:r>
            <a:r>
              <a:rPr lang="hu-HU" b="1" dirty="0">
                <a:solidFill>
                  <a:srgbClr val="C00000"/>
                </a:solidFill>
                <a:latin typeface="+mj-lt"/>
              </a:rPr>
              <a:t> be </a:t>
            </a:r>
            <a:r>
              <a:rPr lang="hu-HU" b="1" dirty="0" err="1">
                <a:solidFill>
                  <a:srgbClr val="C00000"/>
                </a:solidFill>
                <a:latin typeface="+mj-lt"/>
              </a:rPr>
              <a:t>finished</a:t>
            </a:r>
            <a:r>
              <a:rPr lang="hu-HU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hu-HU" b="1" dirty="0" err="1">
                <a:solidFill>
                  <a:srgbClr val="C00000"/>
                </a:solidFill>
                <a:latin typeface="+mj-lt"/>
              </a:rPr>
              <a:t>by</a:t>
            </a:r>
            <a:r>
              <a:rPr lang="hu-HU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hu-HU" b="1" dirty="0" err="1">
                <a:solidFill>
                  <a:srgbClr val="C00000"/>
                </a:solidFill>
                <a:latin typeface="+mj-lt"/>
              </a:rPr>
              <a:t>the</a:t>
            </a:r>
            <a:r>
              <a:rPr lang="hu-HU" b="1" dirty="0">
                <a:solidFill>
                  <a:srgbClr val="C00000"/>
                </a:solidFill>
                <a:latin typeface="+mj-lt"/>
              </a:rPr>
              <a:t> end of </a:t>
            </a:r>
            <a:r>
              <a:rPr lang="hu-HU" b="1" dirty="0" err="1" smtClean="0">
                <a:solidFill>
                  <a:srgbClr val="C00000"/>
                </a:solidFill>
                <a:latin typeface="+mj-lt"/>
              </a:rPr>
              <a:t>the</a:t>
            </a:r>
            <a:r>
              <a:rPr lang="hu-HU" b="1" dirty="0" smtClean="0">
                <a:solidFill>
                  <a:srgbClr val="C00000"/>
                </a:solidFill>
                <a:latin typeface="+mj-lt"/>
              </a:rPr>
              <a:t> project</a:t>
            </a:r>
            <a:r>
              <a:rPr lang="hu-HU" b="1" dirty="0">
                <a:solidFill>
                  <a:srgbClr val="C00000"/>
                </a:solidFill>
                <a:latin typeface="+mj-lt"/>
              </a:rPr>
              <a:t>, and </a:t>
            </a:r>
            <a:r>
              <a:rPr lang="hu-HU" b="1" dirty="0" err="1">
                <a:solidFill>
                  <a:srgbClr val="C00000"/>
                </a:solidFill>
                <a:latin typeface="+mj-lt"/>
              </a:rPr>
              <a:t>will</a:t>
            </a:r>
            <a:r>
              <a:rPr lang="hu-HU" b="1" dirty="0">
                <a:solidFill>
                  <a:srgbClr val="C00000"/>
                </a:solidFill>
                <a:latin typeface="+mj-lt"/>
              </a:rPr>
              <a:t> be </a:t>
            </a:r>
            <a:r>
              <a:rPr lang="hu-HU" b="1" dirty="0" err="1">
                <a:solidFill>
                  <a:srgbClr val="C00000"/>
                </a:solidFill>
                <a:latin typeface="+mj-lt"/>
              </a:rPr>
              <a:t>presented</a:t>
            </a:r>
            <a:r>
              <a:rPr lang="hu-HU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hu-HU" b="1" dirty="0" err="1">
                <a:solidFill>
                  <a:srgbClr val="C00000"/>
                </a:solidFill>
                <a:latin typeface="+mj-lt"/>
              </a:rPr>
              <a:t>as</a:t>
            </a:r>
            <a:r>
              <a:rPr lang="hu-HU" b="1" dirty="0">
                <a:solidFill>
                  <a:srgbClr val="C00000"/>
                </a:solidFill>
                <a:latin typeface="+mj-lt"/>
              </a:rPr>
              <a:t> part of </a:t>
            </a:r>
            <a:r>
              <a:rPr lang="hu-HU" b="1" dirty="0" err="1">
                <a:solidFill>
                  <a:srgbClr val="C00000"/>
                </a:solidFill>
                <a:latin typeface="+mj-lt"/>
              </a:rPr>
              <a:t>the</a:t>
            </a:r>
            <a:r>
              <a:rPr lang="hu-HU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hu-HU" b="1" dirty="0" err="1">
                <a:solidFill>
                  <a:srgbClr val="C00000"/>
                </a:solidFill>
                <a:latin typeface="+mj-lt"/>
              </a:rPr>
              <a:t>Final</a:t>
            </a:r>
            <a:r>
              <a:rPr lang="hu-HU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hu-HU" b="1" dirty="0" err="1">
                <a:solidFill>
                  <a:srgbClr val="C00000"/>
                </a:solidFill>
                <a:latin typeface="+mj-lt"/>
              </a:rPr>
              <a:t>event</a:t>
            </a:r>
            <a:r>
              <a:rPr lang="hu-HU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hu-HU" b="1" dirty="0" err="1" smtClean="0">
                <a:solidFill>
                  <a:srgbClr val="C00000"/>
                </a:solidFill>
                <a:latin typeface="+mj-lt"/>
              </a:rPr>
              <a:t>in</a:t>
            </a:r>
            <a:r>
              <a:rPr lang="hu-HU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hu-HU" b="1" dirty="0" err="1" smtClean="0">
                <a:solidFill>
                  <a:srgbClr val="C00000"/>
                </a:solidFill>
                <a:latin typeface="+mj-lt"/>
              </a:rPr>
              <a:t>Month</a:t>
            </a:r>
            <a:r>
              <a:rPr lang="hu-HU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hu-HU" b="1" dirty="0">
                <a:solidFill>
                  <a:srgbClr val="C00000"/>
                </a:solidFill>
                <a:latin typeface="+mj-lt"/>
              </a:rPr>
              <a:t>35</a:t>
            </a:r>
            <a:r>
              <a:rPr lang="hu-HU" dirty="0">
                <a:latin typeface="+mj-lt"/>
              </a:rPr>
              <a:t>.</a:t>
            </a:r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6677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657727" y="204716"/>
            <a:ext cx="9881936" cy="950316"/>
          </a:xfrm>
        </p:spPr>
        <p:txBody>
          <a:bodyPr/>
          <a:lstStyle/>
          <a:p>
            <a:r>
              <a:rPr lang="hu-HU" sz="3200" b="1" dirty="0" smtClean="0">
                <a:latin typeface="+mj-lt"/>
              </a:rPr>
              <a:t>O</a:t>
            </a:r>
            <a:r>
              <a:rPr lang="en-GB" sz="3200" b="1" dirty="0" err="1" smtClean="0">
                <a:latin typeface="+mj-lt"/>
              </a:rPr>
              <a:t>bjectives</a:t>
            </a:r>
            <a:r>
              <a:rPr lang="en-GB" sz="3200" b="1" dirty="0" smtClean="0">
                <a:latin typeface="+mj-lt"/>
              </a:rPr>
              <a:t> of internal quality assurance (</a:t>
            </a:r>
            <a:r>
              <a:rPr lang="hu-HU" sz="3200" b="1" dirty="0" smtClean="0">
                <a:latin typeface="+mj-lt"/>
              </a:rPr>
              <a:t>I</a:t>
            </a:r>
            <a:r>
              <a:rPr lang="en-GB" sz="3200" b="1" dirty="0" smtClean="0">
                <a:latin typeface="+mj-lt"/>
              </a:rPr>
              <a:t>QA) 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433138" y="1716505"/>
            <a:ext cx="10832432" cy="3850106"/>
          </a:xfrm>
        </p:spPr>
        <p:txBody>
          <a:bodyPr/>
          <a:lstStyle/>
          <a:p>
            <a:pPr>
              <a:defRPr/>
            </a:pPr>
            <a:r>
              <a:rPr lang="hu-HU" sz="2400" dirty="0">
                <a:latin typeface="+mn-lt"/>
              </a:rPr>
              <a:t>T</a:t>
            </a:r>
            <a:r>
              <a:rPr lang="en-GB" sz="2400" dirty="0" smtClean="0">
                <a:latin typeface="+mn-lt"/>
              </a:rPr>
              <a:t>o </a:t>
            </a:r>
            <a:r>
              <a:rPr lang="en-GB" sz="2400" dirty="0">
                <a:latin typeface="+mn-lt"/>
              </a:rPr>
              <a:t>contribute with the </a:t>
            </a:r>
            <a:r>
              <a:rPr lang="en-GB" sz="2400" b="1" dirty="0">
                <a:latin typeface="+mn-lt"/>
              </a:rPr>
              <a:t>specific tools of QA </a:t>
            </a:r>
            <a:r>
              <a:rPr lang="en-GB" sz="2400" dirty="0">
                <a:latin typeface="+mn-lt"/>
              </a:rPr>
              <a:t>to the timely progress and implementation of the work plan, to achieve the specific objectives (SO 1-4), </a:t>
            </a:r>
            <a:r>
              <a:rPr lang="en-GB" sz="2400" b="1" i="1" dirty="0">
                <a:latin typeface="+mn-lt"/>
              </a:rPr>
              <a:t>the milestones </a:t>
            </a:r>
            <a:r>
              <a:rPr lang="en-GB" sz="2400" dirty="0">
                <a:latin typeface="+mn-lt"/>
              </a:rPr>
              <a:t>(M1-M14) and the </a:t>
            </a:r>
            <a:r>
              <a:rPr lang="en-GB" sz="2400" b="1" i="1" dirty="0">
                <a:latin typeface="+mn-lt"/>
              </a:rPr>
              <a:t>deliverables</a:t>
            </a:r>
            <a:r>
              <a:rPr lang="en-GB" sz="2400" dirty="0">
                <a:latin typeface="+mn-lt"/>
              </a:rPr>
              <a:t> (D</a:t>
            </a:r>
            <a:r>
              <a:rPr lang="en-GB" sz="2400" dirty="0" smtClean="0">
                <a:latin typeface="+mn-lt"/>
              </a:rPr>
              <a:t>)</a:t>
            </a:r>
            <a:endParaRPr lang="hu-HU" sz="2400" dirty="0" smtClean="0">
              <a:latin typeface="+mn-lt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GB" sz="2400" dirty="0" smtClean="0">
                <a:latin typeface="+mn-lt"/>
              </a:rPr>
              <a:t> </a:t>
            </a:r>
            <a:endParaRPr lang="hu-HU" sz="2400" dirty="0" smtClean="0">
              <a:latin typeface="+mn-lt"/>
            </a:endParaRPr>
          </a:p>
          <a:p>
            <a:pPr>
              <a:defRPr/>
            </a:pPr>
            <a:r>
              <a:rPr lang="hu-HU" sz="2400" dirty="0" smtClean="0">
                <a:latin typeface="+mn-lt"/>
              </a:rPr>
              <a:t>IQA is </a:t>
            </a:r>
            <a:r>
              <a:rPr lang="en-GB" sz="2400" dirty="0" smtClean="0">
                <a:latin typeface="+mn-lt"/>
              </a:rPr>
              <a:t>a </a:t>
            </a:r>
            <a:r>
              <a:rPr lang="en-GB" sz="2400" dirty="0">
                <a:latin typeface="+mn-lt"/>
              </a:rPr>
              <a:t>responsibility shared by all </a:t>
            </a:r>
            <a:r>
              <a:rPr lang="en-GB" sz="2400" dirty="0" smtClean="0">
                <a:latin typeface="+mn-lt"/>
              </a:rPr>
              <a:t>partners</a:t>
            </a:r>
            <a:r>
              <a:rPr lang="hu-HU" sz="2400" dirty="0" smtClean="0">
                <a:latin typeface="+mn-lt"/>
              </a:rPr>
              <a:t>.</a:t>
            </a:r>
          </a:p>
          <a:p>
            <a:pPr lvl="1">
              <a:defRPr/>
            </a:pPr>
            <a:r>
              <a:rPr lang="en-GB" dirty="0" smtClean="0"/>
              <a:t>ELTE function</a:t>
            </a:r>
            <a:r>
              <a:rPr lang="hu-HU" dirty="0" smtClean="0"/>
              <a:t>s</a:t>
            </a:r>
            <a:r>
              <a:rPr lang="en-GB" dirty="0" smtClean="0"/>
              <a:t> </a:t>
            </a:r>
            <a:r>
              <a:rPr lang="en-GB" dirty="0"/>
              <a:t>as the work package </a:t>
            </a:r>
            <a:r>
              <a:rPr lang="en-GB" dirty="0" smtClean="0"/>
              <a:t>coordinator</a:t>
            </a:r>
            <a:r>
              <a:rPr lang="hu-HU" dirty="0" smtClean="0"/>
              <a:t>;</a:t>
            </a:r>
            <a:r>
              <a:rPr lang="en-GB" dirty="0" smtClean="0"/>
              <a:t> supported by</a:t>
            </a:r>
            <a:r>
              <a:rPr lang="hu-HU" dirty="0" smtClean="0"/>
              <a:t> </a:t>
            </a:r>
            <a:r>
              <a:rPr lang="en-GB" dirty="0" smtClean="0"/>
              <a:t>KARSU </a:t>
            </a:r>
            <a:endParaRPr lang="en-GB" dirty="0"/>
          </a:p>
          <a:p>
            <a:pPr>
              <a:defRPr/>
            </a:pP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657225" y="204788"/>
            <a:ext cx="7837488" cy="838200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bg2">
                    <a:lumMod val="25000"/>
                  </a:schemeClr>
                </a:solidFill>
                <a:latin typeface="Gotham Bold" panose="02000803030000020004" pitchFamily="2" charset="0"/>
              </a:rPr>
              <a:t/>
            </a:r>
            <a:br>
              <a:rPr lang="hu-HU" dirty="0" smtClean="0">
                <a:solidFill>
                  <a:schemeClr val="bg2">
                    <a:lumMod val="25000"/>
                  </a:schemeClr>
                </a:solidFill>
                <a:latin typeface="Gotham Bold" panose="02000803030000020004" pitchFamily="2" charset="0"/>
              </a:rPr>
            </a:br>
            <a:r>
              <a:rPr lang="en-GB" sz="3200" b="1" dirty="0" smtClean="0">
                <a:solidFill>
                  <a:schemeClr val="bg2">
                    <a:lumMod val="25000"/>
                  </a:schemeClr>
                </a:solidFill>
              </a:rPr>
              <a:t>Activities </a:t>
            </a:r>
            <a:r>
              <a:rPr lang="en-GB" sz="3200" b="1" dirty="0">
                <a:solidFill>
                  <a:schemeClr val="bg2">
                    <a:lumMod val="25000"/>
                  </a:schemeClr>
                </a:solidFill>
              </a:rPr>
              <a:t>of internal quality assurance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GB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endParaRPr lang="en-GB" sz="3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657225" y="1171575"/>
            <a:ext cx="10833100" cy="5421730"/>
          </a:xfrm>
          <a:solidFill>
            <a:schemeClr val="bg1"/>
          </a:solidFill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solidFill>
                  <a:srgbClr val="C00000"/>
                </a:solidFill>
              </a:rPr>
              <a:t>Internal QA Plan </a:t>
            </a:r>
            <a:r>
              <a:rPr lang="en-GB" sz="2200" dirty="0">
                <a:solidFill>
                  <a:schemeClr val="bg2">
                    <a:lumMod val="25000"/>
                  </a:schemeClr>
                </a:solidFill>
              </a:rPr>
              <a:t>developed and circulated among the UZDOC-partners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bg2">
                    <a:lumMod val="25000"/>
                  </a:schemeClr>
                </a:solidFill>
              </a:rPr>
              <a:t>Template of </a:t>
            </a:r>
            <a:r>
              <a:rPr lang="fr-FR" sz="2200" b="1" dirty="0">
                <a:solidFill>
                  <a:schemeClr val="bg2">
                    <a:lumMod val="25000"/>
                  </a:schemeClr>
                </a:solidFill>
              </a:rPr>
              <a:t>Evaluation Questionnaire</a:t>
            </a:r>
            <a:r>
              <a:rPr lang="fr-FR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200" dirty="0" err="1" smtClean="0">
                <a:solidFill>
                  <a:schemeClr val="bg2">
                    <a:lumMod val="25000"/>
                  </a:schemeClr>
                </a:solidFill>
              </a:rPr>
              <a:t>to</a:t>
            </a: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 be </a:t>
            </a:r>
            <a:r>
              <a:rPr lang="hu-HU" sz="2200" dirty="0" err="1" smtClean="0">
                <a:solidFill>
                  <a:schemeClr val="bg2">
                    <a:lumMod val="25000"/>
                  </a:schemeClr>
                </a:solidFill>
              </a:rPr>
              <a:t>filled</a:t>
            </a: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200" dirty="0" err="1" smtClean="0">
                <a:solidFill>
                  <a:schemeClr val="bg2">
                    <a:lumMod val="25000"/>
                  </a:schemeClr>
                </a:solidFill>
              </a:rPr>
              <a:t>in</a:t>
            </a: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200" dirty="0" err="1" smtClean="0">
                <a:solidFill>
                  <a:schemeClr val="bg2">
                    <a:lumMod val="25000"/>
                  </a:schemeClr>
                </a:solidFill>
              </a:rPr>
              <a:t>by</a:t>
            </a: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200" b="1" dirty="0" err="1" smtClean="0">
                <a:solidFill>
                  <a:schemeClr val="bg2">
                    <a:lumMod val="25000"/>
                  </a:schemeClr>
                </a:solidFill>
              </a:rPr>
              <a:t>Uzbek</a:t>
            </a:r>
            <a:r>
              <a:rPr lang="hu-HU" sz="2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200" b="1" dirty="0" err="1" smtClean="0">
                <a:solidFill>
                  <a:schemeClr val="bg2">
                    <a:lumMod val="25000"/>
                  </a:schemeClr>
                </a:solidFill>
              </a:rPr>
              <a:t>participants</a:t>
            </a:r>
            <a:r>
              <a:rPr lang="hu-HU" sz="2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2200" dirty="0" smtClean="0">
                <a:solidFill>
                  <a:schemeClr val="bg2">
                    <a:lumMod val="25000"/>
                  </a:schemeClr>
                </a:solidFill>
              </a:rPr>
              <a:t>developed </a:t>
            </a:r>
            <a:endParaRPr lang="en-GB" sz="22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C00000"/>
                </a:solidFill>
              </a:rPr>
              <a:t>Evaluation Questionnaires </a:t>
            </a:r>
            <a:r>
              <a:rPr lang="en-GB" sz="22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GB" sz="2200" dirty="0" smtClean="0">
                <a:solidFill>
                  <a:schemeClr val="bg2">
                    <a:lumMod val="25000"/>
                  </a:schemeClr>
                </a:solidFill>
              </a:rPr>
              <a:t>EQ</a:t>
            </a: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en-GB" sz="2200" dirty="0" smtClean="0">
                <a:solidFill>
                  <a:schemeClr val="bg2">
                    <a:lumMod val="25000"/>
                  </a:schemeClr>
                </a:solidFill>
              </a:rPr>
              <a:t>) </a:t>
            </a:r>
            <a:r>
              <a:rPr lang="en-GB" sz="2200" dirty="0">
                <a:solidFill>
                  <a:schemeClr val="bg2">
                    <a:lumMod val="25000"/>
                  </a:schemeClr>
                </a:solidFill>
              </a:rPr>
              <a:t>were filled at the job-shadowing (Turin) and QA Workshop, Seminar and Training (Tashkent</a:t>
            </a:r>
            <a:r>
              <a:rPr lang="en-GB" sz="22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GB" sz="22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200" i="1" dirty="0" smtClean="0">
                <a:solidFill>
                  <a:schemeClr val="bg2">
                    <a:lumMod val="25000"/>
                  </a:schemeClr>
                </a:solidFill>
              </a:rPr>
              <a:t>(A): </a:t>
            </a:r>
            <a:r>
              <a:rPr lang="en-GB" sz="2200" i="1" dirty="0" smtClean="0">
                <a:solidFill>
                  <a:schemeClr val="bg2">
                    <a:lumMod val="25000"/>
                  </a:schemeClr>
                </a:solidFill>
              </a:rPr>
              <a:t>EQs </a:t>
            </a:r>
            <a:r>
              <a:rPr lang="en-GB" sz="2200" i="1" dirty="0">
                <a:solidFill>
                  <a:schemeClr val="bg2">
                    <a:lumMod val="25000"/>
                  </a:schemeClr>
                </a:solidFill>
              </a:rPr>
              <a:t>were processed and reports </a:t>
            </a:r>
            <a:r>
              <a:rPr lang="en-GB" sz="2200" i="1" dirty="0" smtClean="0">
                <a:solidFill>
                  <a:schemeClr val="bg2">
                    <a:lumMod val="25000"/>
                  </a:schemeClr>
                </a:solidFill>
              </a:rPr>
              <a:t>produced</a:t>
            </a:r>
            <a:r>
              <a:rPr lang="hu-HU" sz="22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GB" sz="2200" i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Outline </a:t>
            </a:r>
            <a:r>
              <a:rPr lang="hu-HU" sz="2200" dirty="0" err="1" smtClean="0">
                <a:solidFill>
                  <a:schemeClr val="bg2">
                    <a:lumMod val="25000"/>
                  </a:schemeClr>
                </a:solidFill>
              </a:rPr>
              <a:t>was</a:t>
            </a: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200" dirty="0" err="1" smtClean="0">
                <a:solidFill>
                  <a:schemeClr val="bg2">
                    <a:lumMod val="25000"/>
                  </a:schemeClr>
                </a:solidFill>
              </a:rPr>
              <a:t>prepared</a:t>
            </a: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200" dirty="0" err="1" smtClean="0">
                <a:solidFill>
                  <a:schemeClr val="bg2">
                    <a:lumMod val="25000"/>
                  </a:schemeClr>
                </a:solidFill>
              </a:rPr>
              <a:t>for</a:t>
            </a: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200" dirty="0" err="1" smtClean="0">
                <a:solidFill>
                  <a:schemeClr val="bg2">
                    <a:lumMod val="25000"/>
                  </a:schemeClr>
                </a:solidFill>
              </a:rPr>
              <a:t>the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hu-HU" sz="2200" dirty="0" err="1" smtClean="0">
                <a:solidFill>
                  <a:schemeClr val="bg2">
                    <a:lumMod val="25000"/>
                  </a:schemeClr>
                </a:solidFill>
              </a:rPr>
              <a:t>Self-</a:t>
            </a: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</a:rPr>
              <a:t>Evaluation Report</a:t>
            </a: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to be prepared by the 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responsible 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</a:rPr>
              <a:t>organization</a:t>
            </a:r>
            <a:r>
              <a:rPr lang="hu-HU" sz="2200" b="1" dirty="0" smtClean="0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GB" sz="22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200" i="1" dirty="0" smtClean="0">
                <a:solidFill>
                  <a:schemeClr val="bg2">
                    <a:lumMod val="25000"/>
                  </a:schemeClr>
                </a:solidFill>
              </a:rPr>
              <a:t>(B): </a:t>
            </a:r>
            <a:r>
              <a:rPr lang="en-US" sz="2200" i="1" dirty="0" smtClean="0">
                <a:solidFill>
                  <a:schemeClr val="bg2">
                    <a:lumMod val="25000"/>
                  </a:schemeClr>
                </a:solidFill>
              </a:rPr>
              <a:t>Internal </a:t>
            </a:r>
            <a:r>
              <a:rPr lang="en-US" sz="2200" i="1" dirty="0">
                <a:solidFill>
                  <a:srgbClr val="C00000"/>
                </a:solidFill>
              </a:rPr>
              <a:t>Evaluation by responsible </a:t>
            </a:r>
            <a:r>
              <a:rPr lang="en-US" sz="2200" i="1" dirty="0" smtClean="0">
                <a:solidFill>
                  <a:srgbClr val="C00000"/>
                </a:solidFill>
              </a:rPr>
              <a:t>organization</a:t>
            </a:r>
            <a:r>
              <a:rPr lang="hu-HU" sz="2200" i="1" dirty="0" smtClean="0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en-US" sz="2200" i="1" dirty="0" smtClean="0">
                <a:solidFill>
                  <a:schemeClr val="bg2">
                    <a:lumMod val="25000"/>
                  </a:schemeClr>
                </a:solidFill>
              </a:rPr>
              <a:t> made </a:t>
            </a:r>
            <a:r>
              <a:rPr lang="en-US" sz="2200" i="1" dirty="0">
                <a:solidFill>
                  <a:schemeClr val="bg2">
                    <a:lumMod val="25000"/>
                  </a:schemeClr>
                </a:solidFill>
              </a:rPr>
              <a:t>(POLITO) /under preparation (UGR)</a:t>
            </a:r>
            <a:endParaRPr lang="en-GB" sz="2200" i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b="1" i="1" dirty="0">
                <a:solidFill>
                  <a:schemeClr val="bg2">
                    <a:lumMod val="25000"/>
                  </a:schemeClr>
                </a:solidFill>
              </a:rPr>
              <a:t>Evaluation reports </a:t>
            </a:r>
            <a:r>
              <a:rPr lang="hu-HU" sz="2200" b="1" i="1" dirty="0" smtClean="0">
                <a:solidFill>
                  <a:schemeClr val="bg2">
                    <a:lumMod val="25000"/>
                  </a:schemeClr>
                </a:solidFill>
              </a:rPr>
              <a:t>of </a:t>
            </a:r>
            <a:r>
              <a:rPr lang="hu-HU" sz="2200" b="1" i="1" dirty="0" err="1" smtClean="0">
                <a:solidFill>
                  <a:schemeClr val="bg2">
                    <a:lumMod val="25000"/>
                  </a:schemeClr>
                </a:solidFill>
              </a:rPr>
              <a:t>events</a:t>
            </a:r>
            <a:r>
              <a:rPr lang="hu-HU" sz="22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hu-HU" sz="2200" dirty="0" err="1" smtClean="0">
                <a:solidFill>
                  <a:schemeClr val="bg2">
                    <a:lumMod val="25000"/>
                  </a:schemeClr>
                </a:solidFill>
              </a:rPr>
              <a:t>combining</a:t>
            </a: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 (A), (B) and ELTE </a:t>
            </a:r>
            <a:r>
              <a:rPr lang="hu-HU" sz="2200" dirty="0" err="1" smtClean="0">
                <a:solidFill>
                  <a:schemeClr val="bg2">
                    <a:lumMod val="25000"/>
                  </a:schemeClr>
                </a:solidFill>
              </a:rPr>
              <a:t>comments</a:t>
            </a: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) </a:t>
            </a:r>
            <a:r>
              <a:rPr lang="en-GB" sz="2200" dirty="0" smtClean="0">
                <a:solidFill>
                  <a:schemeClr val="bg2">
                    <a:lumMod val="25000"/>
                  </a:schemeClr>
                </a:solidFill>
              </a:rPr>
              <a:t>prepared </a:t>
            </a: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hu-HU" sz="2200" dirty="0" err="1" smtClean="0">
                <a:solidFill>
                  <a:schemeClr val="bg2">
                    <a:lumMod val="25000"/>
                  </a:schemeClr>
                </a:solidFill>
              </a:rPr>
              <a:t>or</a:t>
            </a:r>
            <a:r>
              <a:rPr lang="en-GB" sz="2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200" dirty="0">
                <a:solidFill>
                  <a:schemeClr val="bg2">
                    <a:lumMod val="25000"/>
                  </a:schemeClr>
                </a:solidFill>
              </a:rPr>
              <a:t>under </a:t>
            </a:r>
            <a:r>
              <a:rPr lang="en-GB" sz="2200" dirty="0" smtClean="0">
                <a:solidFill>
                  <a:schemeClr val="bg2">
                    <a:lumMod val="25000"/>
                  </a:schemeClr>
                </a:solidFill>
              </a:rPr>
              <a:t>preparation</a:t>
            </a: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200" b="1" dirty="0" err="1" smtClean="0">
                <a:solidFill>
                  <a:srgbClr val="C00000"/>
                </a:solidFill>
              </a:rPr>
              <a:t>Mid-term</a:t>
            </a:r>
            <a:r>
              <a:rPr lang="hu-HU" sz="2200" b="1" dirty="0" smtClean="0">
                <a:solidFill>
                  <a:srgbClr val="C00000"/>
                </a:solidFill>
              </a:rPr>
              <a:t> </a:t>
            </a:r>
            <a:r>
              <a:rPr lang="en-GB" sz="2200" b="1" dirty="0" smtClean="0">
                <a:solidFill>
                  <a:srgbClr val="C00000"/>
                </a:solidFill>
              </a:rPr>
              <a:t>Internal </a:t>
            </a:r>
            <a:r>
              <a:rPr lang="en-GB" sz="2200" b="1" dirty="0">
                <a:solidFill>
                  <a:srgbClr val="C00000"/>
                </a:solidFill>
              </a:rPr>
              <a:t>Quality Assurance </a:t>
            </a:r>
            <a:r>
              <a:rPr lang="hu-HU" sz="2200" b="1" dirty="0" smtClean="0">
                <a:solidFill>
                  <a:srgbClr val="C00000"/>
                </a:solidFill>
              </a:rPr>
              <a:t>Re</a:t>
            </a:r>
            <a:r>
              <a:rPr lang="en-US" sz="2200" b="1" dirty="0" smtClean="0">
                <a:solidFill>
                  <a:srgbClr val="C00000"/>
                </a:solidFill>
              </a:rPr>
              <a:t>port </a:t>
            </a:r>
            <a:r>
              <a:rPr lang="en-US" sz="2200" b="1" dirty="0">
                <a:solidFill>
                  <a:srgbClr val="C00000"/>
                </a:solidFill>
              </a:rPr>
              <a:t>(October 15, 2016 – March 15, 2018) </a:t>
            </a:r>
            <a:r>
              <a:rPr lang="hu-HU" sz="2200" b="1" dirty="0" smtClean="0">
                <a:solidFill>
                  <a:srgbClr val="C00000"/>
                </a:solidFill>
              </a:rPr>
              <a:t>has </a:t>
            </a:r>
            <a:r>
              <a:rPr lang="hu-HU" sz="2200" b="1" dirty="0" err="1" smtClean="0">
                <a:solidFill>
                  <a:srgbClr val="C00000"/>
                </a:solidFill>
              </a:rPr>
              <a:t>been</a:t>
            </a:r>
            <a:r>
              <a:rPr lang="hu-HU" sz="2200" b="1" dirty="0" smtClean="0">
                <a:solidFill>
                  <a:srgbClr val="C00000"/>
                </a:solidFill>
              </a:rPr>
              <a:t> </a:t>
            </a:r>
            <a:r>
              <a:rPr lang="hu-HU" sz="2200" b="1" dirty="0" err="1" smtClean="0">
                <a:solidFill>
                  <a:srgbClr val="C00000"/>
                </a:solidFill>
              </a:rPr>
              <a:t>prepared</a:t>
            </a:r>
            <a:endParaRPr lang="en-GB" sz="2200" b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GB" dirty="0">
              <a:solidFill>
                <a:schemeClr val="bg2">
                  <a:lumMod val="25000"/>
                </a:schemeClr>
              </a:solidFill>
              <a:latin typeface="Gotham Book" panose="02000603040000020004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9"/>
          <p:cNvSpPr>
            <a:spLocks noGrp="1"/>
          </p:cNvSpPr>
          <p:nvPr>
            <p:ph type="title" idx="4294967295"/>
          </p:nvPr>
        </p:nvSpPr>
        <p:spPr>
          <a:xfrm>
            <a:off x="545432" y="365125"/>
            <a:ext cx="10808368" cy="869950"/>
          </a:xfrm>
          <a:solidFill>
            <a:srgbClr val="CCEAF0"/>
          </a:solidFill>
        </p:spPr>
        <p:txBody>
          <a:bodyPr/>
          <a:lstStyle/>
          <a:p>
            <a:r>
              <a:rPr lang="en-GB" sz="2800" b="1" dirty="0" smtClean="0">
                <a:solidFill>
                  <a:schemeClr val="tx1"/>
                </a:solidFill>
                <a:cs typeface="Arial" charset="0"/>
              </a:rPr>
              <a:t>Evaluation of the UZDOC 2.0 events by Uzbek participants</a:t>
            </a:r>
            <a:br>
              <a:rPr lang="en-GB" sz="2800" b="1" dirty="0" smtClean="0">
                <a:solidFill>
                  <a:schemeClr val="tx1"/>
                </a:solidFill>
                <a:cs typeface="Arial" charset="0"/>
              </a:rPr>
            </a:br>
            <a:r>
              <a:rPr lang="en-GB" sz="2800" b="1" dirty="0" smtClean="0">
                <a:solidFill>
                  <a:schemeClr val="tx1"/>
                </a:solidFill>
                <a:cs typeface="Arial" charset="0"/>
              </a:rPr>
              <a:t>(Professional content of the events as a whole</a:t>
            </a:r>
            <a:r>
              <a:rPr lang="hu-HU" sz="2800" b="1" dirty="0" smtClean="0">
                <a:solidFill>
                  <a:schemeClr val="tx1"/>
                </a:solidFill>
                <a:cs typeface="Arial" charset="0"/>
              </a:rPr>
              <a:t>)</a:t>
            </a:r>
            <a:endParaRPr lang="en-GB" sz="2800" b="1" dirty="0" smtClean="0"/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1720850" y="2044700"/>
            <a:ext cx="8713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graphicFrame>
        <p:nvGraphicFramePr>
          <p:cNvPr id="28677" name="Group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8526434"/>
              </p:ext>
            </p:extLst>
          </p:nvPr>
        </p:nvGraphicFramePr>
        <p:xfrm>
          <a:off x="641350" y="1539875"/>
          <a:ext cx="9707242" cy="4873759"/>
        </p:xfrm>
        <a:graphic>
          <a:graphicData uri="http://schemas.openxmlformats.org/drawingml/2006/table">
            <a:tbl>
              <a:tblPr/>
              <a:tblGrid>
                <a:gridCol w="5435956"/>
                <a:gridCol w="1526619"/>
                <a:gridCol w="1672785"/>
                <a:gridCol w="1071882"/>
              </a:tblGrid>
              <a:tr h="7412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Very useful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Useful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Mean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Max=4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51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Job shadowing in Turin, October 2017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3.5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759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Quality Assurance Consultation Workshop </a:t>
                      </a:r>
                      <a:r>
                        <a:rPr kumimoji="0" 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(</a:t>
                      </a:r>
                      <a:r>
                        <a:rPr kumimoji="0" lang="hu-HU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Excercise</a:t>
                      </a:r>
                      <a:r>
                        <a:rPr kumimoji="0" 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hu-HU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in</a:t>
                      </a:r>
                      <a:r>
                        <a:rPr kumimoji="0" 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 designing a </a:t>
                      </a:r>
                      <a:r>
                        <a:rPr kumimoji="0" lang="hu-HU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model</a:t>
                      </a:r>
                      <a:r>
                        <a:rPr kumimoji="0" 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 JDP), </a:t>
                      </a:r>
                      <a:r>
                        <a:rPr lang="en-GB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February </a:t>
                      </a:r>
                      <a:r>
                        <a:rPr lang="en-GB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19%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3.8 (</a:t>
                      </a:r>
                      <a:r>
                        <a:rPr kumimoji="0" 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3.8</a:t>
                      </a: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62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Quality Assurance Seminar</a:t>
                      </a:r>
                      <a:r>
                        <a:rPr lang="hu-H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February 2018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64%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36%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3.6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62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Training for doctoral candidates and supervisors, Tashkent,  February </a:t>
                      </a:r>
                      <a:r>
                        <a:rPr lang="en-GB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hu-HU" sz="2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50%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53%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50%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47%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3.5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3.5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657225" y="204788"/>
            <a:ext cx="11182350" cy="1155700"/>
          </a:xfrm>
        </p:spPr>
        <p:txBody>
          <a:bodyPr/>
          <a:lstStyle/>
          <a:p>
            <a:pPr>
              <a:defRPr/>
            </a:pPr>
            <a:r>
              <a:rPr lang="en-GB" sz="2800" b="1" dirty="0">
                <a:solidFill>
                  <a:schemeClr val="bg2">
                    <a:lumMod val="25000"/>
                  </a:schemeClr>
                </a:solidFill>
              </a:rPr>
              <a:t>Internal Quality Assurance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Evaluation Report </a:t>
            </a:r>
            <a:r>
              <a:rPr lang="hu-HU" sz="28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hu-HU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October 15, 2016 – March 15, 2018)</a:t>
            </a:r>
            <a:endParaRPr lang="en-GB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657225" y="1524000"/>
            <a:ext cx="11358563" cy="4138613"/>
          </a:xfrm>
          <a:solidFill>
            <a:srgbClr val="F8F8F8"/>
          </a:solidFill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</a:rPr>
              <a:t>Key elements 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Effects of new reform (February 2017) and ongoing changes in Uzbek doctoral education on the deliverables of the project</a:t>
            </a:r>
          </a:p>
          <a:p>
            <a:pPr marL="0" indent="0">
              <a:buFont typeface="Arial" charset="0"/>
              <a:buNone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Snapshot of the current status of implementation of milestones and deliverables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hu-H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Summary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of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evaluation </a:t>
            </a:r>
            <a:r>
              <a:rPr lang="hu-HU" dirty="0" err="1" smtClean="0">
                <a:solidFill>
                  <a:schemeClr val="bg2">
                    <a:lumMod val="25000"/>
                  </a:schemeClr>
                </a:solidFill>
              </a:rPr>
              <a:t>reports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of the events organised so far</a:t>
            </a:r>
          </a:p>
          <a:p>
            <a:pPr marL="0" indent="0">
              <a:buFont typeface="Arial" charset="0"/>
              <a:buNone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rPr>
              <a:t> </a:t>
            </a:r>
          </a:p>
          <a:p>
            <a:pPr marL="0" indent="0">
              <a:buFont typeface="Arial" charset="0"/>
              <a:buNone/>
              <a:defRPr/>
            </a:pPr>
            <a:endParaRPr lang="en-GB" dirty="0">
              <a:solidFill>
                <a:schemeClr val="bg2">
                  <a:lumMod val="25000"/>
                </a:schemeClr>
              </a:solidFill>
              <a:latin typeface="Gotham Book" panose="02000603040000020004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>
                <a:latin typeface="+mj-lt"/>
              </a:rPr>
              <a:t>Main </a:t>
            </a:r>
            <a:r>
              <a:rPr lang="hu-HU" sz="3200" dirty="0" err="1" smtClean="0">
                <a:latin typeface="+mj-lt"/>
              </a:rPr>
              <a:t>conclusions</a:t>
            </a:r>
            <a:endParaRPr lang="en-GB" sz="3200" dirty="0">
              <a:latin typeface="+mj-lt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657727" y="1443788"/>
            <a:ext cx="10832432" cy="441157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sz="2200" dirty="0">
                <a:latin typeface="+mn-lt"/>
              </a:rPr>
              <a:t>Most of the project activities envisaged for the report-period have been successfully implemented </a:t>
            </a:r>
            <a:endParaRPr lang="hu-HU" sz="2200" dirty="0" smtClean="0">
              <a:latin typeface="+mn-lt"/>
            </a:endParaRPr>
          </a:p>
          <a:p>
            <a:pPr>
              <a:spcBef>
                <a:spcPts val="1800"/>
              </a:spcBef>
            </a:pPr>
            <a:r>
              <a:rPr lang="en-GB" sz="2200" dirty="0" smtClean="0">
                <a:latin typeface="+mn-lt"/>
              </a:rPr>
              <a:t>Uzbek </a:t>
            </a:r>
            <a:r>
              <a:rPr lang="en-GB" sz="2200" dirty="0">
                <a:latin typeface="+mn-lt"/>
              </a:rPr>
              <a:t>participants found these activities useful from the point of view of their activity </a:t>
            </a:r>
            <a:endParaRPr lang="hu-HU" sz="2200" dirty="0" smtClean="0">
              <a:latin typeface="+mn-lt"/>
            </a:endParaRPr>
          </a:p>
          <a:p>
            <a:pPr>
              <a:spcBef>
                <a:spcPts val="1800"/>
              </a:spcBef>
            </a:pPr>
            <a:r>
              <a:rPr lang="en-GB" sz="2200" b="1" i="1" dirty="0" smtClean="0">
                <a:latin typeface="+mn-lt"/>
              </a:rPr>
              <a:t>Due </a:t>
            </a:r>
            <a:r>
              <a:rPr lang="en-GB" sz="2200" b="1" i="1" dirty="0">
                <a:latin typeface="+mn-lt"/>
              </a:rPr>
              <a:t>to new reform and changing legislation in Uzbek doctoral education, some elements of the work plan requires modification</a:t>
            </a:r>
            <a:r>
              <a:rPr lang="en-GB" sz="2200" dirty="0">
                <a:latin typeface="+mn-lt"/>
              </a:rPr>
              <a:t>. </a:t>
            </a:r>
            <a:endParaRPr lang="hu-HU" sz="2200" dirty="0" smtClean="0">
              <a:latin typeface="+mn-lt"/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+mn-lt"/>
              </a:rPr>
              <a:t>The </a:t>
            </a:r>
            <a:r>
              <a:rPr lang="en-GB" sz="2200" dirty="0">
                <a:latin typeface="+mn-lt"/>
              </a:rPr>
              <a:t>plan for the establishment of Joint Doctoral Centre </a:t>
            </a:r>
            <a:r>
              <a:rPr lang="en-GB" sz="2200" dirty="0" smtClean="0">
                <a:latin typeface="+mn-lt"/>
              </a:rPr>
              <a:t>has </a:t>
            </a:r>
            <a:r>
              <a:rPr lang="en-GB" sz="2200" dirty="0">
                <a:latin typeface="+mn-lt"/>
              </a:rPr>
              <a:t>been replaced by the goal of a virtual network of (regional) centres for doctoral education. </a:t>
            </a:r>
            <a:endParaRPr lang="hu-HU" sz="2200" dirty="0" smtClean="0">
              <a:latin typeface="+mn-lt"/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+mn-lt"/>
              </a:rPr>
              <a:t>T</a:t>
            </a:r>
            <a:r>
              <a:rPr lang="en-GB" sz="2200" dirty="0" smtClean="0">
                <a:latin typeface="+mn-lt"/>
              </a:rPr>
              <a:t>he </a:t>
            </a:r>
            <a:r>
              <a:rPr lang="hu-HU" sz="2200" dirty="0" err="1" smtClean="0">
                <a:latin typeface="+mn-lt"/>
              </a:rPr>
              <a:t>goal</a:t>
            </a:r>
            <a:r>
              <a:rPr lang="hu-HU" sz="2200" dirty="0" smtClean="0">
                <a:latin typeface="+mn-lt"/>
              </a:rPr>
              <a:t> of </a:t>
            </a:r>
            <a:r>
              <a:rPr lang="en-GB" sz="2200" dirty="0" smtClean="0">
                <a:latin typeface="+mn-lt"/>
              </a:rPr>
              <a:t>elaboration </a:t>
            </a:r>
            <a:r>
              <a:rPr lang="en-GB" sz="2200" dirty="0">
                <a:latin typeface="+mn-lt"/>
              </a:rPr>
              <a:t>of a </a:t>
            </a:r>
            <a:r>
              <a:rPr lang="en-GB" sz="2200" dirty="0" smtClean="0">
                <a:latin typeface="+mn-lt"/>
              </a:rPr>
              <a:t>J</a:t>
            </a:r>
            <a:r>
              <a:rPr lang="hu-HU" sz="2200" dirty="0" err="1" smtClean="0">
                <a:latin typeface="+mn-lt"/>
              </a:rPr>
              <a:t>oint</a:t>
            </a:r>
            <a:r>
              <a:rPr lang="hu-HU" sz="2200" dirty="0" smtClean="0">
                <a:latin typeface="+mn-lt"/>
              </a:rPr>
              <a:t> </a:t>
            </a:r>
            <a:r>
              <a:rPr lang="en-GB" sz="2200" dirty="0" smtClean="0">
                <a:latin typeface="+mn-lt"/>
              </a:rPr>
              <a:t>D</a:t>
            </a:r>
            <a:r>
              <a:rPr lang="hu-HU" sz="2200" dirty="0" err="1" smtClean="0">
                <a:latin typeface="+mn-lt"/>
              </a:rPr>
              <a:t>octoral</a:t>
            </a:r>
            <a:r>
              <a:rPr lang="hu-HU" sz="2200" dirty="0" smtClean="0">
                <a:latin typeface="+mn-lt"/>
              </a:rPr>
              <a:t> </a:t>
            </a:r>
            <a:r>
              <a:rPr lang="en-GB" sz="2200" dirty="0" smtClean="0">
                <a:latin typeface="+mn-lt"/>
              </a:rPr>
              <a:t>P</a:t>
            </a:r>
            <a:r>
              <a:rPr lang="hu-HU" sz="2200" dirty="0" err="1" smtClean="0">
                <a:latin typeface="+mn-lt"/>
              </a:rPr>
              <a:t>rogramme</a:t>
            </a:r>
            <a:r>
              <a:rPr lang="hu-HU" sz="2200" dirty="0" smtClean="0">
                <a:latin typeface="+mn-lt"/>
              </a:rPr>
              <a:t> </a:t>
            </a:r>
            <a:r>
              <a:rPr lang="en-GB" sz="2200" dirty="0" smtClean="0">
                <a:latin typeface="+mn-lt"/>
              </a:rPr>
              <a:t>by </a:t>
            </a:r>
            <a:r>
              <a:rPr lang="en-GB" sz="2200" dirty="0">
                <a:latin typeface="+mn-lt"/>
              </a:rPr>
              <a:t>the end of the </a:t>
            </a:r>
            <a:r>
              <a:rPr lang="en-GB" sz="2200" dirty="0" smtClean="0">
                <a:latin typeface="+mn-lt"/>
              </a:rPr>
              <a:t>project</a:t>
            </a:r>
            <a:r>
              <a:rPr lang="hu-HU" sz="2200" dirty="0" smtClean="0">
                <a:latin typeface="+mn-lt"/>
              </a:rPr>
              <a:t> </a:t>
            </a:r>
            <a:r>
              <a:rPr lang="hu-HU" sz="2200" dirty="0" err="1" smtClean="0">
                <a:latin typeface="+mn-lt"/>
              </a:rPr>
              <a:t>also</a:t>
            </a:r>
            <a:r>
              <a:rPr lang="hu-HU" sz="2200" dirty="0" smtClean="0">
                <a:latin typeface="+mn-lt"/>
              </a:rPr>
              <a:t> </a:t>
            </a:r>
            <a:r>
              <a:rPr lang="en-GB" sz="2200" dirty="0" smtClean="0">
                <a:latin typeface="+mn-lt"/>
              </a:rPr>
              <a:t>requires reconsideration</a:t>
            </a:r>
            <a:endParaRPr lang="hu-HU" sz="2200" dirty="0" smtClean="0">
              <a:latin typeface="+mn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431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 smtClean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340363"/>
              </p:ext>
            </p:extLst>
          </p:nvPr>
        </p:nvGraphicFramePr>
        <p:xfrm>
          <a:off x="496888" y="128588"/>
          <a:ext cx="10202780" cy="61226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74220"/>
                <a:gridCol w="5928560"/>
              </a:tblGrid>
              <a:tr h="520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Outputs (tangible) and Outcomes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(intangible):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Progress / Evaluation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6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WP1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0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D1.1. Optimized work plan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Some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modifications </a:t>
                      </a:r>
                      <a:r>
                        <a:rPr lang="hu-H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were</a:t>
                      </a:r>
                      <a:r>
                        <a:rPr lang="hu-HU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needed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due to new reform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</a:tr>
              <a:tr h="260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WP2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0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D2.1. Developed Joint Doctoral Centre implementation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guidelines</a:t>
                      </a:r>
                      <a:endParaRPr lang="hu-H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odification</a:t>
                      </a:r>
                      <a:r>
                        <a:rPr lang="hu-HU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of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D2.1. to be clarified (in a written form) 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</a:tr>
              <a:tr h="520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D2.2. Established Joint Doctoral Centre in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Uzbekistan</a:t>
                      </a:r>
                      <a:endParaRPr lang="hu-H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The necessary modification of D2.2. to be clarified (in a written form)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</a:tr>
              <a:tr h="781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D2.3. Shared best practices between European and Uzbek partners on doctoral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education</a:t>
                      </a:r>
                      <a:endParaRPr lang="hu-H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POLITO – May 15,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hu-H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</a:rPr>
                        <a:t>ELTE – 2019 ( date to be decided)</a:t>
                      </a:r>
                      <a:endParaRPr lang="en-GB" sz="180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8F8F8"/>
                    </a:solidFill>
                  </a:tcPr>
                </a:tc>
              </a:tr>
              <a:tr h="1700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D2.4. Raised awareness on quality assurance in doctoral education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QA Consultation workshop (Tashkent, February 5-6, 2018) Overall satisfaction*: 81% + 19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r>
                        <a:rPr lang="hu-HU" sz="1800" dirty="0" smtClean="0">
                          <a:solidFill>
                            <a:schemeClr val="tx1"/>
                          </a:solidFill>
                          <a:effectLst/>
                        </a:rPr>
                        <a:t> (3.8 /</a:t>
                      </a:r>
                      <a:r>
                        <a:rPr lang="hu-H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max</a:t>
                      </a:r>
                      <a:r>
                        <a:rPr lang="hu-HU" sz="1800" dirty="0" smtClean="0">
                          <a:solidFill>
                            <a:schemeClr val="tx1"/>
                          </a:solidFill>
                          <a:effectLst/>
                        </a:rPr>
                        <a:t>:4)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QA Seminar (Tashkent, February 7-8, 2018)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Overall satisfaction*: </a:t>
                      </a:r>
                      <a:r>
                        <a:rPr lang="hu-HU" sz="1800" dirty="0" smtClean="0">
                          <a:solidFill>
                            <a:schemeClr val="tx1"/>
                          </a:solidFill>
                          <a:effectLst/>
                        </a:rPr>
                        <a:t>64%+36% (3.6 /max4)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sz="3200" smtClean="0"/>
              <a:t>Main conclusions</a:t>
            </a:r>
            <a:endParaRPr lang="en-GB" sz="3200" smtClean="0"/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 smtClean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083830"/>
              </p:ext>
            </p:extLst>
          </p:nvPr>
        </p:nvGraphicFramePr>
        <p:xfrm>
          <a:off x="336133" y="311850"/>
          <a:ext cx="11358562" cy="65461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52962"/>
                <a:gridCol w="6705600"/>
              </a:tblGrid>
              <a:tr h="583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Outputs (tangible) and Outcomes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(intangible):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Progress / Evaluation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38100" cmpd="sng">
                      <a:noFill/>
                    </a:lnB>
                  </a:tcPr>
                </a:tc>
              </a:tr>
              <a:tr h="17265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D2.5. Performed exercise in </a:t>
                      </a:r>
                      <a:r>
                        <a:rPr lang="en-US" sz="1800" u="sng" dirty="0">
                          <a:solidFill>
                            <a:schemeClr val="tx1"/>
                          </a:solidFill>
                          <a:effectLst/>
                        </a:rPr>
                        <a:t>creating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 model of a new joint doctoral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programme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Exercise in the 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</a:rPr>
                        <a:t>designing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of a model of JDP made (Quality Assurance Consultation workshop) </a:t>
                      </a: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hu-H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u-H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C00000"/>
                          </a:solidFill>
                          <a:effectLst/>
                        </a:rPr>
                        <a:t>- </a:t>
                      </a:r>
                      <a:r>
                        <a:rPr lang="hu-HU" sz="1600" dirty="0" err="1" smtClean="0">
                          <a:solidFill>
                            <a:srgbClr val="C00000"/>
                          </a:solidFill>
                          <a:effectLst/>
                        </a:rPr>
                        <a:t>Remaining</a:t>
                      </a:r>
                      <a:r>
                        <a:rPr lang="hu-HU" sz="16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part of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effectLst/>
                        </a:rPr>
                        <a:t>D2.5 requires</a:t>
                      </a:r>
                      <a:r>
                        <a:rPr lang="hu-HU" sz="16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hu-HU" sz="1600" baseline="0" dirty="0" err="1" smtClean="0">
                          <a:solidFill>
                            <a:srgbClr val="C00000"/>
                          </a:solidFill>
                          <a:effectLst/>
                        </a:rPr>
                        <a:t>reconsideration</a:t>
                      </a:r>
                      <a:r>
                        <a:rPr lang="hu-HU" sz="16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 </a:t>
                      </a:r>
                      <a:r>
                        <a:rPr lang="en-GB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due to changing legislation and due to the fact that the JDC will not be established</a:t>
                      </a:r>
                      <a:endParaRPr lang="hu-H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93355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D2.6. Developed and performed trainings for supervisors, administrative staff and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doctoral</a:t>
                      </a:r>
                      <a:r>
                        <a:rPr lang="hu-HU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candidates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The 1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Training for students and supervisors was held on February  8-9, 2018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Overall satisfaction*: </a:t>
                      </a: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+ </a:t>
                      </a: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 (3.4/</a:t>
                      </a:r>
                      <a:r>
                        <a:rPr lang="hu-HU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max</a:t>
                      </a: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:4)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</a:tr>
              <a:tr h="4820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nd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Training to be held  on (TBD)</a:t>
                      </a:r>
                      <a:endParaRPr lang="en-GB" sz="1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8F8F8"/>
                    </a:solidFill>
                  </a:tcPr>
                </a:tc>
              </a:tr>
              <a:tr h="70016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D2.7. Developed and performed job shadowing events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Job shadowing event was organized (Turin, October 9-13, 2017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 Overall </a:t>
                      </a:r>
                      <a:r>
                        <a:rPr lang="hu-HU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satisfaction</a:t>
                      </a: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: 60%+40%  (3.5 /</a:t>
                      </a:r>
                      <a:r>
                        <a:rPr lang="hu-HU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max</a:t>
                      </a: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:4)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  <a:tr h="5784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nd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Job shadowing event to be organized by UGR on (TBD)</a:t>
                      </a:r>
                      <a:endParaRPr lang="en-GB" sz="1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8F8F8"/>
                    </a:solidFill>
                  </a:tcPr>
                </a:tc>
              </a:tr>
              <a:tr h="1400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D2.8. Raised awareness on the need for career development and career planning for doctoral candidates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Recommendations on career planning and career development of doctoral candidates to be developed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One round table with business and industry sector to be organized (Tashkent, October 2018)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5221" y="204716"/>
            <a:ext cx="11582399" cy="998442"/>
          </a:xfrm>
        </p:spPr>
        <p:txBody>
          <a:bodyPr/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decided</a:t>
            </a:r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accomplish</a:t>
            </a:r>
            <a:r>
              <a:rPr lang="hu-H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remaining</a:t>
            </a:r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 of  </a:t>
            </a:r>
            <a:r>
              <a:rPr lang="en-GB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</a:t>
            </a:r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D</a:t>
            </a:r>
            <a:r>
              <a:rPr lang="en-GB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2.5. </a:t>
            </a:r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Performed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exercise in designing a model of a new joint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doctoral programme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(JDP)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2"/>
          </p:nvPr>
        </p:nvSpPr>
        <p:spPr>
          <a:xfrm>
            <a:off x="5967663" y="1171074"/>
            <a:ext cx="5519128" cy="4604083"/>
          </a:xfrm>
          <a:solidFill>
            <a:srgbClr val="FFF4CD"/>
          </a:solidFill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hu-HU" b="1" i="1" dirty="0" err="1">
                <a:solidFill>
                  <a:schemeClr val="tx1"/>
                </a:solidFill>
                <a:latin typeface="+mn-lt"/>
              </a:rPr>
              <a:t>To</a:t>
            </a:r>
            <a:r>
              <a:rPr lang="hu-HU" b="1" i="1" dirty="0">
                <a:solidFill>
                  <a:schemeClr val="tx1"/>
                </a:solidFill>
                <a:latin typeface="+mn-lt"/>
              </a:rPr>
              <a:t> be </a:t>
            </a:r>
            <a:r>
              <a:rPr lang="hu-HU" b="1" i="1" dirty="0" err="1">
                <a:solidFill>
                  <a:schemeClr val="tx1"/>
                </a:solidFill>
                <a:latin typeface="+mn-lt"/>
              </a:rPr>
              <a:t>decided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0" indent="0">
              <a:spcAft>
                <a:spcPts val="0"/>
              </a:spcAft>
              <a:buNone/>
            </a:pPr>
            <a:r>
              <a:rPr lang="hu-HU" dirty="0" err="1">
                <a:solidFill>
                  <a:schemeClr val="tx1"/>
                </a:solidFill>
                <a:latin typeface="+mn-lt"/>
              </a:rPr>
              <a:t>Option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(A):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to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develop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a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>
                <a:solidFill>
                  <a:srgbClr val="C00000"/>
                </a:solidFill>
                <a:latin typeface="+mn-lt"/>
              </a:rPr>
              <a:t>JDP </a:t>
            </a:r>
            <a:r>
              <a:rPr lang="hu-HU" dirty="0" err="1">
                <a:solidFill>
                  <a:srgbClr val="C00000"/>
                </a:solidFill>
                <a:latin typeface="+mn-lt"/>
              </a:rPr>
              <a:t>in</a:t>
            </a:r>
            <a:r>
              <a:rPr lang="hu-HU" dirty="0">
                <a:solidFill>
                  <a:srgbClr val="C00000"/>
                </a:solidFill>
                <a:latin typeface="+mn-lt"/>
              </a:rPr>
              <a:t> </a:t>
            </a:r>
            <a:r>
              <a:rPr lang="hu-HU" dirty="0" err="1">
                <a:solidFill>
                  <a:srgbClr val="C00000"/>
                </a:solidFill>
                <a:latin typeface="+mn-lt"/>
              </a:rPr>
              <a:t>chemistry</a:t>
            </a:r>
            <a:endParaRPr lang="hu-HU" dirty="0">
              <a:solidFill>
                <a:srgbClr val="C00000"/>
              </a:solidFill>
              <a:latin typeface="+mn-lt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hu-HU" dirty="0" err="1" smtClean="0">
                <a:solidFill>
                  <a:schemeClr val="tx1"/>
                </a:solidFill>
                <a:latin typeface="+mn-lt"/>
              </a:rPr>
              <a:t>Option</a:t>
            </a:r>
            <a:r>
              <a:rPr lang="hu-HU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(B):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to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develop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a </a:t>
            </a:r>
            <a:r>
              <a:rPr lang="hu-HU" dirty="0" err="1">
                <a:solidFill>
                  <a:srgbClr val="C00000"/>
                </a:solidFill>
                <a:latin typeface="+mn-lt"/>
              </a:rPr>
              <a:t>consortium</a:t>
            </a:r>
            <a:r>
              <a:rPr lang="hu-HU" dirty="0">
                <a:solidFill>
                  <a:srgbClr val="C00000"/>
                </a:solidFill>
                <a:latin typeface="+mn-lt"/>
              </a:rPr>
              <a:t> </a:t>
            </a:r>
            <a:r>
              <a:rPr lang="hu-HU" dirty="0" err="1">
                <a:solidFill>
                  <a:srgbClr val="C00000"/>
                </a:solidFill>
                <a:latin typeface="+mn-lt"/>
              </a:rPr>
              <a:t>agreement</a:t>
            </a:r>
            <a:r>
              <a:rPr lang="hu-HU" dirty="0">
                <a:solidFill>
                  <a:srgbClr val="C00000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for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cooperation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between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2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or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more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Uzbek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UZDOC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Partners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in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a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specified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doctoral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programme</a:t>
            </a:r>
            <a:endParaRPr lang="hu-HU" dirty="0">
              <a:solidFill>
                <a:schemeClr val="tx1"/>
              </a:solidFill>
              <a:latin typeface="+mn-lt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hu-HU" dirty="0" err="1" smtClean="0">
                <a:solidFill>
                  <a:schemeClr val="tx1"/>
                </a:solidFill>
                <a:latin typeface="+mn-lt"/>
              </a:rPr>
              <a:t>Option</a:t>
            </a:r>
            <a:r>
              <a:rPr lang="hu-HU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(C)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  </a:t>
            </a:r>
            <a:r>
              <a:rPr lang="hu-HU" i="1" dirty="0" err="1">
                <a:solidFill>
                  <a:schemeClr val="tx1"/>
                </a:solidFill>
                <a:latin typeface="+mn-lt"/>
              </a:rPr>
              <a:t>to</a:t>
            </a:r>
            <a:r>
              <a:rPr lang="hu-HU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i="1" dirty="0" err="1">
                <a:solidFill>
                  <a:schemeClr val="tx1"/>
                </a:solidFill>
                <a:latin typeface="+mn-lt"/>
              </a:rPr>
              <a:t>elaborate</a:t>
            </a:r>
            <a:r>
              <a:rPr lang="hu-HU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i="1" dirty="0" smtClean="0">
                <a:solidFill>
                  <a:srgbClr val="C00000"/>
                </a:solidFill>
                <a:latin typeface="+mn-lt"/>
              </a:rPr>
              <a:t>r</a:t>
            </a:r>
            <a:r>
              <a:rPr lang="en-US" i="1" dirty="0" err="1">
                <a:solidFill>
                  <a:srgbClr val="C00000"/>
                </a:solidFill>
                <a:latin typeface="+mn-lt"/>
              </a:rPr>
              <a:t>ecommendations</a:t>
            </a:r>
            <a:r>
              <a:rPr lang="en-US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for </a:t>
            </a:r>
            <a:endParaRPr lang="hu-HU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cooperation among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Uzbek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HEIs concerning doctoral education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;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and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cooperation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with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foreign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HEIs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concerning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co-tutelle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programme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half" idx="23"/>
          </p:nvPr>
        </p:nvSpPr>
        <p:spPr>
          <a:xfrm>
            <a:off x="657727" y="1411705"/>
            <a:ext cx="5005136" cy="4748463"/>
          </a:xfrm>
        </p:spPr>
        <p:txBody>
          <a:bodyPr>
            <a:normAutofit/>
          </a:bodyPr>
          <a:lstStyle/>
          <a:p>
            <a:r>
              <a:rPr lang="hu-HU" dirty="0" err="1">
                <a:latin typeface="+mn-lt"/>
              </a:rPr>
              <a:t>Simulation</a:t>
            </a:r>
            <a:r>
              <a:rPr lang="hu-HU" dirty="0">
                <a:latin typeface="+mn-lt"/>
              </a:rPr>
              <a:t> e</a:t>
            </a:r>
            <a:r>
              <a:rPr lang="en-GB" dirty="0" err="1">
                <a:latin typeface="+mn-lt"/>
              </a:rPr>
              <a:t>xercise</a:t>
            </a:r>
            <a:r>
              <a:rPr lang="en-GB" dirty="0">
                <a:latin typeface="+mn-lt"/>
              </a:rPr>
              <a:t> in the designing of a model of JDP was performed at the Quality Assurance Consultation workshop (Tashkent, 5 – 6, February 2018</a:t>
            </a:r>
            <a:r>
              <a:rPr lang="en-GB" dirty="0" smtClean="0">
                <a:latin typeface="+mn-lt"/>
              </a:rPr>
              <a:t>)</a:t>
            </a:r>
            <a:r>
              <a:rPr lang="hu-HU" dirty="0" smtClean="0">
                <a:latin typeface="+mn-lt"/>
              </a:rPr>
              <a:t>  </a:t>
            </a:r>
          </a:p>
          <a:p>
            <a:pPr marL="0" indent="0">
              <a:buNone/>
            </a:pPr>
            <a:r>
              <a:rPr lang="hu-HU" dirty="0">
                <a:latin typeface="+mn-lt"/>
              </a:rPr>
              <a:t>	</a:t>
            </a:r>
            <a:r>
              <a:rPr lang="hu-HU" dirty="0" err="1" smtClean="0">
                <a:latin typeface="+mn-lt"/>
              </a:rPr>
              <a:t>Responsible</a:t>
            </a:r>
            <a:r>
              <a:rPr lang="hu-HU" dirty="0" smtClean="0">
                <a:latin typeface="+mn-lt"/>
              </a:rPr>
              <a:t> HEI: ELTE</a:t>
            </a:r>
            <a:endParaRPr lang="hu-HU" dirty="0">
              <a:latin typeface="+mn-lt"/>
            </a:endParaRPr>
          </a:p>
          <a:p>
            <a:r>
              <a:rPr lang="en-GB" b="1" dirty="0" smtClean="0">
                <a:latin typeface="+mn-lt"/>
              </a:rPr>
              <a:t>D2.5 </a:t>
            </a:r>
            <a:r>
              <a:rPr lang="en-GB" b="1" dirty="0">
                <a:latin typeface="+mn-lt"/>
              </a:rPr>
              <a:t>envisages the elaboration of a </a:t>
            </a:r>
            <a:r>
              <a:rPr lang="hu-HU" b="1" dirty="0" err="1" smtClean="0">
                <a:latin typeface="+mn-lt"/>
              </a:rPr>
              <a:t>model</a:t>
            </a:r>
            <a:r>
              <a:rPr lang="hu-HU" b="1" dirty="0" smtClean="0">
                <a:latin typeface="+mn-lt"/>
              </a:rPr>
              <a:t> </a:t>
            </a:r>
            <a:r>
              <a:rPr lang="en-GB" b="1" dirty="0" smtClean="0">
                <a:latin typeface="+mn-lt"/>
              </a:rPr>
              <a:t>JDP </a:t>
            </a:r>
            <a:r>
              <a:rPr lang="en-GB" b="1" dirty="0">
                <a:latin typeface="+mn-lt"/>
              </a:rPr>
              <a:t>by the end of the </a:t>
            </a:r>
            <a:r>
              <a:rPr lang="en-GB" b="1" dirty="0" smtClean="0">
                <a:latin typeface="+mn-lt"/>
              </a:rPr>
              <a:t>project</a:t>
            </a:r>
            <a:endParaRPr lang="hu-HU" b="1" dirty="0" smtClean="0">
              <a:latin typeface="+mn-lt"/>
            </a:endParaRPr>
          </a:p>
          <a:p>
            <a:pPr marL="0" indent="0">
              <a:buNone/>
            </a:pPr>
            <a:r>
              <a:rPr lang="hu-HU" b="1" dirty="0" smtClean="0">
                <a:latin typeface="+mn-lt"/>
              </a:rPr>
              <a:t>	</a:t>
            </a:r>
            <a:r>
              <a:rPr lang="hu-HU" b="1" dirty="0" err="1" smtClean="0">
                <a:latin typeface="+mn-lt"/>
              </a:rPr>
              <a:t>Responsible</a:t>
            </a:r>
            <a:r>
              <a:rPr lang="hu-HU" b="1" dirty="0" smtClean="0">
                <a:latin typeface="+mn-lt"/>
              </a:rPr>
              <a:t> </a:t>
            </a:r>
            <a:r>
              <a:rPr lang="hu-HU" b="1" dirty="0" err="1" smtClean="0">
                <a:latin typeface="+mn-lt"/>
              </a:rPr>
              <a:t>HEIs</a:t>
            </a:r>
            <a:r>
              <a:rPr lang="hu-HU" dirty="0" smtClean="0">
                <a:latin typeface="+mn-lt"/>
              </a:rPr>
              <a:t>: UGR</a:t>
            </a:r>
            <a:r>
              <a:rPr lang="en-GB" dirty="0" smtClean="0">
                <a:latin typeface="+mn-lt"/>
              </a:rPr>
              <a:t> </a:t>
            </a:r>
            <a:r>
              <a:rPr lang="hu-HU" dirty="0" smtClean="0">
                <a:latin typeface="+mn-lt"/>
              </a:rPr>
              <a:t>+ </a:t>
            </a:r>
            <a:r>
              <a:rPr lang="hu-HU" dirty="0" err="1" smtClean="0">
                <a:latin typeface="+mn-lt"/>
              </a:rPr>
              <a:t>Uzbek</a:t>
            </a:r>
            <a:r>
              <a:rPr lang="hu-HU" dirty="0" smtClean="0">
                <a:latin typeface="+mn-lt"/>
              </a:rPr>
              <a:t> 	</a:t>
            </a:r>
            <a:r>
              <a:rPr lang="hu-HU" dirty="0" err="1" smtClean="0">
                <a:latin typeface="+mn-lt"/>
              </a:rPr>
              <a:t>partners</a:t>
            </a:r>
            <a:endParaRPr lang="hu-HU" dirty="0">
              <a:latin typeface="+mn-lt"/>
            </a:endParaRPr>
          </a:p>
          <a:p>
            <a:r>
              <a:rPr lang="en-GB" b="1" dirty="0" smtClean="0">
                <a:solidFill>
                  <a:srgbClr val="C00000"/>
                </a:solidFill>
                <a:latin typeface="+mn-lt"/>
              </a:rPr>
              <a:t>This </a:t>
            </a:r>
            <a:r>
              <a:rPr lang="en-GB" b="1" dirty="0">
                <a:solidFill>
                  <a:srgbClr val="C00000"/>
                </a:solidFill>
                <a:latin typeface="+mn-lt"/>
              </a:rPr>
              <a:t>goal requires reconsideration due to changing legislation and due to the fact that the JDC will not be established</a:t>
            </a:r>
            <a:r>
              <a:rPr lang="en-GB" dirty="0">
                <a:latin typeface="+mn-lt"/>
              </a:rPr>
              <a:t>.  </a:t>
            </a:r>
          </a:p>
          <a:p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7454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3D2D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1946</TotalTime>
  <Words>1039</Words>
  <Application>Microsoft Office PowerPoint</Application>
  <PresentationFormat>Egyéni</PresentationFormat>
  <Paragraphs>124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8" baseType="lpstr">
      <vt:lpstr>Arial</vt:lpstr>
      <vt:lpstr>Adobe Heiti Std R</vt:lpstr>
      <vt:lpstr>Gotham Book</vt:lpstr>
      <vt:lpstr>Gotham Bold</vt:lpstr>
      <vt:lpstr>Times New Roman</vt:lpstr>
      <vt:lpstr>Calibri</vt:lpstr>
      <vt:lpstr>Office Theme</vt:lpstr>
      <vt:lpstr>                 Mid-term Quality Evaluation Report of UZDOC2.0  Conclusions and key issues to be decided </vt:lpstr>
      <vt:lpstr>Objectives of internal quality assurance (IQA) </vt:lpstr>
      <vt:lpstr> Activities of internal quality assurance </vt:lpstr>
      <vt:lpstr>Evaluation of the UZDOC 2.0 events by Uzbek participants (Professional content of the events as a whole)</vt:lpstr>
      <vt:lpstr>Internal Quality Assurance Evaluation Report  (October 15, 2016 – March 15, 2018)</vt:lpstr>
      <vt:lpstr>Main conclusions</vt:lpstr>
      <vt:lpstr>PowerPoint bemutató</vt:lpstr>
      <vt:lpstr>Main conclusions</vt:lpstr>
      <vt:lpstr> To be decided: how to accomplish the remaining part of  WP 2.  D: 2.5.  Performed exercise in designing a model of a new joint doctoral programme (JDP) </vt:lpstr>
      <vt:lpstr>Description of WP 2.  D: 2.5. in the Project Plan  </vt:lpstr>
      <vt:lpstr>Description of WP 2.  D: 2.5. in the Project Plan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UNICA Network</dc:title>
  <dc:creator>UNICA-Comms</dc:creator>
  <cp:lastModifiedBy>Felhasználó</cp:lastModifiedBy>
  <cp:revision>150</cp:revision>
  <dcterms:created xsi:type="dcterms:W3CDTF">2016-03-21T10:18:30Z</dcterms:created>
  <dcterms:modified xsi:type="dcterms:W3CDTF">2018-09-29T19:21:21Z</dcterms:modified>
</cp:coreProperties>
</file>